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7" r:id="rId3"/>
    <p:sldId id="258" r:id="rId4"/>
    <p:sldId id="259" r:id="rId5"/>
    <p:sldId id="260" r:id="rId6"/>
    <p:sldId id="261" r:id="rId7"/>
    <p:sldId id="263" r:id="rId8"/>
    <p:sldId id="262" r:id="rId9"/>
    <p:sldId id="271" r:id="rId10"/>
    <p:sldId id="265" r:id="rId11"/>
    <p:sldId id="266" r:id="rId12"/>
    <p:sldId id="267" r:id="rId13"/>
    <p:sldId id="268" r:id="rId14"/>
    <p:sldId id="269" r:id="rId15"/>
    <p:sldId id="270" r:id="rId16"/>
    <p:sldId id="272" r:id="rId17"/>
    <p:sldId id="273"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A3"/>
    <a:srgbClr val="E7E6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Светлый стиль 2 — акцент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2" d="100"/>
          <a:sy n="42" d="100"/>
        </p:scale>
        <p:origin x="80"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03445" y="2420888"/>
            <a:ext cx="8640960" cy="1080120"/>
          </a:xfrm>
        </p:spPr>
        <p:txBody>
          <a:bodyPr/>
          <a:lstStyle>
            <a:lvl1pPr>
              <a:defRPr b="1">
                <a:solidFill>
                  <a:schemeClr val="accent4">
                    <a:lumMod val="50000"/>
                  </a:schemeClr>
                </a:solidFill>
                <a:effectLst>
                  <a:outerShdw blurRad="38100" dist="38100" dir="2700000" algn="tl">
                    <a:srgbClr val="000000">
                      <a:alpha val="43137"/>
                    </a:srgbClr>
                  </a:outerShdw>
                </a:effectLst>
              </a:defRPr>
            </a:lvl1pPr>
          </a:lstStyle>
          <a:p>
            <a:r>
              <a:rPr lang="ru-RU"/>
              <a:t>Образец заголовка</a:t>
            </a:r>
            <a:endParaRPr lang="ru-RU" dirty="0"/>
          </a:p>
        </p:txBody>
      </p:sp>
      <p:sp>
        <p:nvSpPr>
          <p:cNvPr id="4" name="Дата 3"/>
          <p:cNvSpPr>
            <a:spLocks noGrp="1"/>
          </p:cNvSpPr>
          <p:nvPr>
            <p:ph type="dt" sz="half" idx="10"/>
          </p:nvPr>
        </p:nvSpPr>
        <p:spPr/>
        <p:txBody>
          <a:bodyPr/>
          <a:lstStyle>
            <a:lvl1pPr>
              <a:defRPr>
                <a:solidFill>
                  <a:schemeClr val="accent4">
                    <a:lumMod val="50000"/>
                  </a:schemeClr>
                </a:solidFill>
              </a:defRPr>
            </a:lvl1pPr>
          </a:lstStyle>
          <a:p>
            <a:fld id="{215DDD1C-BF70-4448-9163-C3E772CB5386}" type="datetimeFigureOut">
              <a:rPr lang="ru-RU" smtClean="0"/>
              <a:t>17.11.2020</a:t>
            </a:fld>
            <a:endParaRPr lang="ru-RU"/>
          </a:p>
        </p:txBody>
      </p:sp>
      <p:sp>
        <p:nvSpPr>
          <p:cNvPr id="5" name="Нижний колонтитул 4"/>
          <p:cNvSpPr>
            <a:spLocks noGrp="1"/>
          </p:cNvSpPr>
          <p:nvPr>
            <p:ph type="ftr" sz="quarter" idx="11"/>
          </p:nvPr>
        </p:nvSpPr>
        <p:spPr/>
        <p:txBody>
          <a:bodyPr/>
          <a:lstStyle>
            <a:lvl1pPr>
              <a:defRPr>
                <a:solidFill>
                  <a:schemeClr val="accent4">
                    <a:lumMod val="5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4">
                    <a:lumMod val="50000"/>
                  </a:schemeClr>
                </a:solidFill>
              </a:defRPr>
            </a:lvl1pPr>
          </a:lstStyle>
          <a:p>
            <a:fld id="{AB296C68-A043-4A5F-BDBF-DC91B4B30461}" type="slidenum">
              <a:rPr lang="ru-RU" smtClean="0"/>
              <a:t>‹#›</a:t>
            </a:fld>
            <a:endParaRPr lang="ru-RU"/>
          </a:p>
        </p:txBody>
      </p:sp>
    </p:spTree>
    <p:extLst>
      <p:ext uri="{BB962C8B-B14F-4D97-AF65-F5344CB8AC3E}">
        <p14:creationId xmlns:p14="http://schemas.microsoft.com/office/powerpoint/2010/main" val="728996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a:t>Образец заголовка</a:t>
            </a:r>
            <a:endParaRPr lang="ru-RU" dirty="0"/>
          </a:p>
        </p:txBody>
      </p:sp>
      <p:sp>
        <p:nvSpPr>
          <p:cNvPr id="3" name="Вертикальный текст 2"/>
          <p:cNvSpPr>
            <a:spLocks noGrp="1"/>
          </p:cNvSpPr>
          <p:nvPr>
            <p:ph type="body" orient="vert" idx="1"/>
          </p:nvPr>
        </p:nvSpPr>
        <p:spPr/>
        <p:txBody>
          <a:bodyPr vert="eaVert"/>
          <a:lstStyle>
            <a:lvl1pPr>
              <a:defRPr>
                <a:solidFill>
                  <a:schemeClr val="accent6">
                    <a:lumMod val="60000"/>
                    <a:lumOff val="40000"/>
                  </a:schemeClr>
                </a:solidFill>
              </a:defRPr>
            </a:lvl1pPr>
            <a:lvl2pPr>
              <a:defRPr>
                <a:solidFill>
                  <a:schemeClr val="accent6">
                    <a:lumMod val="60000"/>
                    <a:lumOff val="40000"/>
                  </a:schemeClr>
                </a:solidFill>
              </a:defRPr>
            </a:lvl2pPr>
            <a:lvl3pPr>
              <a:defRPr>
                <a:solidFill>
                  <a:schemeClr val="accent6">
                    <a:lumMod val="60000"/>
                    <a:lumOff val="40000"/>
                  </a:schemeClr>
                </a:solidFill>
              </a:defRPr>
            </a:lvl3pPr>
            <a:lvl4pPr>
              <a:defRPr>
                <a:solidFill>
                  <a:schemeClr val="accent6">
                    <a:lumMod val="60000"/>
                    <a:lumOff val="40000"/>
                  </a:schemeClr>
                </a:solidFill>
              </a:defRPr>
            </a:lvl4pPr>
            <a:lvl5pPr>
              <a:defRPr>
                <a:solidFill>
                  <a:schemeClr val="accent6">
                    <a:lumMod val="60000"/>
                    <a:lumOff val="40000"/>
                  </a:schemeClr>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4" name="Дата 3"/>
          <p:cNvSpPr>
            <a:spLocks noGrp="1"/>
          </p:cNvSpPr>
          <p:nvPr>
            <p:ph type="dt" sz="half" idx="10"/>
          </p:nvPr>
        </p:nvSpPr>
        <p:spPr/>
        <p:txBody>
          <a:bodyPr/>
          <a:lstStyle>
            <a:lvl1pPr>
              <a:defRPr>
                <a:solidFill>
                  <a:schemeClr val="accent6">
                    <a:lumMod val="60000"/>
                    <a:lumOff val="40000"/>
                  </a:schemeClr>
                </a:solidFill>
              </a:defRPr>
            </a:lvl1pPr>
          </a:lstStyle>
          <a:p>
            <a:fld id="{215DDD1C-BF70-4448-9163-C3E772CB5386}" type="datetimeFigureOut">
              <a:rPr lang="ru-RU" smtClean="0"/>
              <a:t>17.11.2020</a:t>
            </a:fld>
            <a:endParaRPr lang="ru-RU"/>
          </a:p>
        </p:txBody>
      </p:sp>
      <p:sp>
        <p:nvSpPr>
          <p:cNvPr id="5" name="Нижний колонтитул 4"/>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6">
                    <a:lumMod val="60000"/>
                    <a:lumOff val="40000"/>
                  </a:schemeClr>
                </a:solidFill>
              </a:defRPr>
            </a:lvl1pPr>
          </a:lstStyle>
          <a:p>
            <a:fld id="{AB296C68-A043-4A5F-BDBF-DC91B4B30461}" type="slidenum">
              <a:rPr lang="ru-RU" smtClean="0"/>
              <a:t>‹#›</a:t>
            </a:fld>
            <a:endParaRPr lang="ru-RU"/>
          </a:p>
        </p:txBody>
      </p:sp>
    </p:spTree>
    <p:extLst>
      <p:ext uri="{BB962C8B-B14F-4D97-AF65-F5344CB8AC3E}">
        <p14:creationId xmlns:p14="http://schemas.microsoft.com/office/powerpoint/2010/main" val="31045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lvl1pPr>
              <a:defRPr>
                <a:solidFill>
                  <a:schemeClr val="accent6">
                    <a:lumMod val="60000"/>
                    <a:lumOff val="40000"/>
                  </a:schemeClr>
                </a:solidFill>
              </a:defRPr>
            </a:lvl1pPr>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lvl1pPr>
              <a:defRPr>
                <a:solidFill>
                  <a:schemeClr val="accent6">
                    <a:lumMod val="60000"/>
                    <a:lumOff val="40000"/>
                  </a:schemeClr>
                </a:solidFill>
              </a:defRPr>
            </a:lvl1pPr>
            <a:lvl2pPr>
              <a:defRPr>
                <a:solidFill>
                  <a:schemeClr val="accent6">
                    <a:lumMod val="60000"/>
                    <a:lumOff val="40000"/>
                  </a:schemeClr>
                </a:solidFill>
              </a:defRPr>
            </a:lvl2pPr>
            <a:lvl3pPr>
              <a:defRPr>
                <a:solidFill>
                  <a:schemeClr val="accent6">
                    <a:lumMod val="60000"/>
                    <a:lumOff val="40000"/>
                  </a:schemeClr>
                </a:solidFill>
              </a:defRPr>
            </a:lvl3pPr>
            <a:lvl4pPr>
              <a:defRPr>
                <a:solidFill>
                  <a:schemeClr val="accent6">
                    <a:lumMod val="60000"/>
                    <a:lumOff val="40000"/>
                  </a:schemeClr>
                </a:solidFill>
              </a:defRPr>
            </a:lvl4pPr>
            <a:lvl5pPr>
              <a:defRPr>
                <a:solidFill>
                  <a:schemeClr val="accent6">
                    <a:lumMod val="60000"/>
                    <a:lumOff val="40000"/>
                  </a:schemeClr>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solidFill>
                  <a:schemeClr val="accent6">
                    <a:lumMod val="60000"/>
                    <a:lumOff val="40000"/>
                  </a:schemeClr>
                </a:solidFill>
              </a:defRPr>
            </a:lvl1pPr>
          </a:lstStyle>
          <a:p>
            <a:fld id="{215DDD1C-BF70-4448-9163-C3E772CB5386}" type="datetimeFigureOut">
              <a:rPr lang="ru-RU" smtClean="0"/>
              <a:t>17.11.2020</a:t>
            </a:fld>
            <a:endParaRPr lang="ru-RU"/>
          </a:p>
        </p:txBody>
      </p:sp>
      <p:sp>
        <p:nvSpPr>
          <p:cNvPr id="5" name="Нижний колонтитул 4"/>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6">
                    <a:lumMod val="60000"/>
                    <a:lumOff val="40000"/>
                  </a:schemeClr>
                </a:solidFill>
              </a:defRPr>
            </a:lvl1pPr>
          </a:lstStyle>
          <a:p>
            <a:fld id="{AB296C68-A043-4A5F-BDBF-DC91B4B30461}" type="slidenum">
              <a:rPr lang="ru-RU" smtClean="0"/>
              <a:t>‹#›</a:t>
            </a:fld>
            <a:endParaRPr lang="ru-RU"/>
          </a:p>
        </p:txBody>
      </p:sp>
    </p:spTree>
    <p:extLst>
      <p:ext uri="{BB962C8B-B14F-4D97-AF65-F5344CB8AC3E}">
        <p14:creationId xmlns:p14="http://schemas.microsoft.com/office/powerpoint/2010/main" val="3322925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D362D5-5EC9-4BCF-A3F4-5CD5FD55B871}"/>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79B02381-940B-4384-B082-F712237EC6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158F56B-66C1-4A65-9453-FD9669DDC4C1}"/>
              </a:ext>
            </a:extLst>
          </p:cNvPr>
          <p:cNvSpPr>
            <a:spLocks noGrp="1"/>
          </p:cNvSpPr>
          <p:nvPr>
            <p:ph type="dt" sz="half" idx="10"/>
          </p:nvPr>
        </p:nvSpPr>
        <p:spPr/>
        <p:txBody>
          <a:bodyPr/>
          <a:lstStyle/>
          <a:p>
            <a:fld id="{215DDD1C-BF70-4448-9163-C3E772CB5386}" type="datetimeFigureOut">
              <a:rPr lang="ru-RU" smtClean="0"/>
              <a:t>17.11.2020</a:t>
            </a:fld>
            <a:endParaRPr lang="ru-RU"/>
          </a:p>
        </p:txBody>
      </p:sp>
      <p:sp>
        <p:nvSpPr>
          <p:cNvPr id="5" name="Нижний колонтитул 4">
            <a:extLst>
              <a:ext uri="{FF2B5EF4-FFF2-40B4-BE49-F238E27FC236}">
                <a16:creationId xmlns:a16="http://schemas.microsoft.com/office/drawing/2014/main" id="{6A3E105C-3F7D-44B5-A254-5B52B16297E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9843A2D-CEB5-4860-820C-0EB8EDE80091}"/>
              </a:ext>
            </a:extLst>
          </p:cNvPr>
          <p:cNvSpPr>
            <a:spLocks noGrp="1"/>
          </p:cNvSpPr>
          <p:nvPr>
            <p:ph type="sldNum" sz="quarter" idx="12"/>
          </p:nvPr>
        </p:nvSpPr>
        <p:spPr/>
        <p:txBody>
          <a:bodyPr/>
          <a:lstStyle/>
          <a:p>
            <a:fld id="{AB296C68-A043-4A5F-BDBF-DC91B4B30461}" type="slidenum">
              <a:rPr lang="ru-RU" smtClean="0"/>
              <a:t>‹#›</a:t>
            </a:fld>
            <a:endParaRPr lang="ru-RU"/>
          </a:p>
        </p:txBody>
      </p:sp>
    </p:spTree>
    <p:extLst>
      <p:ext uri="{BB962C8B-B14F-4D97-AF65-F5344CB8AC3E}">
        <p14:creationId xmlns:p14="http://schemas.microsoft.com/office/powerpoint/2010/main" val="861534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lvl1pPr>
              <a:defRPr>
                <a:solidFill>
                  <a:schemeClr val="accent4">
                    <a:lumMod val="50000"/>
                  </a:schemeClr>
                </a:solidFill>
              </a:defRPr>
            </a:lvl1pPr>
          </a:lstStyle>
          <a:p>
            <a:fld id="{215DDD1C-BF70-4448-9163-C3E772CB5386}" type="datetimeFigureOut">
              <a:rPr lang="ru-RU" smtClean="0"/>
              <a:t>17.11.2020</a:t>
            </a:fld>
            <a:endParaRPr lang="ru-RU"/>
          </a:p>
        </p:txBody>
      </p:sp>
      <p:sp>
        <p:nvSpPr>
          <p:cNvPr id="5" name="Нижний колонтитул 4"/>
          <p:cNvSpPr>
            <a:spLocks noGrp="1"/>
          </p:cNvSpPr>
          <p:nvPr>
            <p:ph type="ftr" sz="quarter" idx="11"/>
          </p:nvPr>
        </p:nvSpPr>
        <p:spPr/>
        <p:txBody>
          <a:bodyPr/>
          <a:lstStyle>
            <a:lvl1pPr>
              <a:defRPr>
                <a:solidFill>
                  <a:schemeClr val="accent4">
                    <a:lumMod val="5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4">
                    <a:lumMod val="50000"/>
                  </a:schemeClr>
                </a:solidFill>
              </a:defRPr>
            </a:lvl1pPr>
          </a:lstStyle>
          <a:p>
            <a:fld id="{AB296C68-A043-4A5F-BDBF-DC91B4B30461}" type="slidenum">
              <a:rPr lang="ru-RU" smtClean="0"/>
              <a:t>‹#›</a:t>
            </a:fld>
            <a:endParaRPr lang="ru-RU"/>
          </a:p>
        </p:txBody>
      </p:sp>
      <p:sp>
        <p:nvSpPr>
          <p:cNvPr id="12" name="Номер слайда 5"/>
          <p:cNvSpPr txBox="1">
            <a:spLocks/>
          </p:cNvSpPr>
          <p:nvPr/>
        </p:nvSpPr>
        <p:spPr>
          <a:xfrm>
            <a:off x="8940800" y="6508751"/>
            <a:ext cx="28448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rgbClr val="3399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1200" dirty="0">
              <a:solidFill>
                <a:schemeClr val="accent4">
                  <a:lumMod val="50000"/>
                </a:schemeClr>
              </a:solidFill>
            </a:endParaRPr>
          </a:p>
        </p:txBody>
      </p:sp>
      <p:sp>
        <p:nvSpPr>
          <p:cNvPr id="9" name="Заголовок 1"/>
          <p:cNvSpPr>
            <a:spLocks noGrp="1"/>
          </p:cNvSpPr>
          <p:nvPr>
            <p:ph type="title"/>
          </p:nvPr>
        </p:nvSpPr>
        <p:spPr>
          <a:xfrm>
            <a:off x="239349" y="191549"/>
            <a:ext cx="11809312" cy="1224136"/>
          </a:xfrm>
          <a:prstGeom prst="rect">
            <a:avLst/>
          </a:prstGeom>
        </p:spPr>
        <p:txBody>
          <a:bodyPr vert="horz" lIns="91440" tIns="45720" rIns="91440" bIns="45720" rtlCol="0" anchor="ctr">
            <a:normAutofit/>
          </a:bodyPr>
          <a:lstStyle/>
          <a:p>
            <a:r>
              <a:rPr lang="ru-RU"/>
              <a:t>Образец заголовка</a:t>
            </a:r>
            <a:endParaRPr lang="ru-RU" dirty="0"/>
          </a:p>
        </p:txBody>
      </p:sp>
      <p:sp>
        <p:nvSpPr>
          <p:cNvPr id="11" name="Текст 2"/>
          <p:cNvSpPr>
            <a:spLocks noGrp="1"/>
          </p:cNvSpPr>
          <p:nvPr>
            <p:ph idx="1"/>
          </p:nvPr>
        </p:nvSpPr>
        <p:spPr>
          <a:xfrm>
            <a:off x="1679509" y="1556792"/>
            <a:ext cx="9505056" cy="468052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Tree>
    <p:extLst>
      <p:ext uri="{BB962C8B-B14F-4D97-AF65-F5344CB8AC3E}">
        <p14:creationId xmlns:p14="http://schemas.microsoft.com/office/powerpoint/2010/main" val="82376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95733" y="4406901"/>
            <a:ext cx="7630551" cy="1362075"/>
          </a:xfrm>
        </p:spPr>
        <p:txBody>
          <a:bodyPr anchor="t"/>
          <a:lstStyle>
            <a:lvl1pPr algn="l">
              <a:defRPr sz="4000" b="1" cap="all">
                <a:solidFill>
                  <a:schemeClr val="accent2">
                    <a:lumMod val="50000"/>
                  </a:schemeClr>
                </a:solidFill>
              </a:defRPr>
            </a:lvl1pPr>
          </a:lstStyle>
          <a:p>
            <a:r>
              <a:rPr lang="ru-RU"/>
              <a:t>Образец заголовка</a:t>
            </a:r>
            <a:endParaRPr lang="ru-RU" dirty="0"/>
          </a:p>
        </p:txBody>
      </p:sp>
      <p:sp>
        <p:nvSpPr>
          <p:cNvPr id="3" name="Текст 2"/>
          <p:cNvSpPr>
            <a:spLocks noGrp="1"/>
          </p:cNvSpPr>
          <p:nvPr>
            <p:ph type="body" idx="1"/>
          </p:nvPr>
        </p:nvSpPr>
        <p:spPr>
          <a:xfrm>
            <a:off x="3695733" y="2906713"/>
            <a:ext cx="7630551" cy="1500187"/>
          </a:xfrm>
        </p:spPr>
        <p:txBody>
          <a:bodyPr anchor="b"/>
          <a:lstStyle>
            <a:lvl1pPr marL="0" indent="0">
              <a:buNone/>
              <a:defRPr sz="2000">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solidFill>
                  <a:schemeClr val="accent2">
                    <a:lumMod val="50000"/>
                  </a:schemeClr>
                </a:solidFill>
              </a:defRPr>
            </a:lvl1pPr>
          </a:lstStyle>
          <a:p>
            <a:fld id="{215DDD1C-BF70-4448-9163-C3E772CB5386}" type="datetimeFigureOut">
              <a:rPr lang="ru-RU" smtClean="0"/>
              <a:t>17.11.2020</a:t>
            </a:fld>
            <a:endParaRPr lang="ru-RU"/>
          </a:p>
        </p:txBody>
      </p:sp>
      <p:sp>
        <p:nvSpPr>
          <p:cNvPr id="5" name="Нижний колонтитул 4"/>
          <p:cNvSpPr>
            <a:spLocks noGrp="1"/>
          </p:cNvSpPr>
          <p:nvPr>
            <p:ph type="ftr" sz="quarter" idx="11"/>
          </p:nvPr>
        </p:nvSpPr>
        <p:spPr/>
        <p:txBody>
          <a:bodyPr/>
          <a:lstStyle>
            <a:lvl1pPr>
              <a:defRPr>
                <a:solidFill>
                  <a:schemeClr val="accent2">
                    <a:lumMod val="5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2">
                    <a:lumMod val="50000"/>
                  </a:schemeClr>
                </a:solidFill>
              </a:defRPr>
            </a:lvl1pPr>
          </a:lstStyle>
          <a:p>
            <a:fld id="{AB296C68-A043-4A5F-BDBF-DC91B4B30461}" type="slidenum">
              <a:rPr lang="ru-RU" smtClean="0"/>
              <a:t>‹#›</a:t>
            </a:fld>
            <a:endParaRPr lang="ru-RU"/>
          </a:p>
        </p:txBody>
      </p:sp>
    </p:spTree>
    <p:extLst>
      <p:ext uri="{BB962C8B-B14F-4D97-AF65-F5344CB8AC3E}">
        <p14:creationId xmlns:p14="http://schemas.microsoft.com/office/powerpoint/2010/main" val="40627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bg1">
                    <a:lumMod val="95000"/>
                  </a:schemeClr>
                </a:solidFill>
              </a:defRPr>
            </a:lvl1pPr>
          </a:lstStyle>
          <a:p>
            <a:r>
              <a:rPr lang="ru-RU"/>
              <a:t>Образец заголовка</a:t>
            </a:r>
            <a:endParaRPr lang="ru-RU" dirty="0"/>
          </a:p>
        </p:txBody>
      </p:sp>
      <p:sp>
        <p:nvSpPr>
          <p:cNvPr id="3" name="Объект 2"/>
          <p:cNvSpPr>
            <a:spLocks noGrp="1"/>
          </p:cNvSpPr>
          <p:nvPr>
            <p:ph sz="half" idx="1"/>
          </p:nvPr>
        </p:nvSpPr>
        <p:spPr>
          <a:xfrm>
            <a:off x="239349" y="2060848"/>
            <a:ext cx="5760640" cy="4093915"/>
          </a:xfrm>
        </p:spPr>
        <p:txBody>
          <a:bodyPr/>
          <a:lstStyle>
            <a:lvl1pPr>
              <a:defRPr sz="2800">
                <a:solidFill>
                  <a:schemeClr val="bg1">
                    <a:lumMod val="95000"/>
                  </a:schemeClr>
                </a:solidFill>
              </a:defRPr>
            </a:lvl1pPr>
            <a:lvl2pPr>
              <a:defRPr sz="2400">
                <a:solidFill>
                  <a:schemeClr val="bg1">
                    <a:lumMod val="95000"/>
                  </a:schemeClr>
                </a:solidFill>
              </a:defRPr>
            </a:lvl2pPr>
            <a:lvl3pPr>
              <a:defRPr sz="2000">
                <a:solidFill>
                  <a:schemeClr val="bg1">
                    <a:lumMod val="95000"/>
                  </a:schemeClr>
                </a:solidFill>
              </a:defRPr>
            </a:lvl3pPr>
            <a:lvl4pPr>
              <a:defRPr sz="1800">
                <a:solidFill>
                  <a:schemeClr val="bg1">
                    <a:lumMod val="95000"/>
                  </a:schemeClr>
                </a:solidFill>
              </a:defRPr>
            </a:lvl4pPr>
            <a:lvl5pPr>
              <a:defRPr sz="1800">
                <a:solidFill>
                  <a:schemeClr val="bg1">
                    <a:lumMod val="95000"/>
                  </a:schemeClr>
                </a:solidFill>
              </a:defRPr>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4" name="Объект 3"/>
          <p:cNvSpPr>
            <a:spLocks noGrp="1"/>
          </p:cNvSpPr>
          <p:nvPr>
            <p:ph sz="half" idx="2"/>
          </p:nvPr>
        </p:nvSpPr>
        <p:spPr>
          <a:xfrm>
            <a:off x="6192011" y="2071390"/>
            <a:ext cx="5760640" cy="4093915"/>
          </a:xfrm>
        </p:spPr>
        <p:txBody>
          <a:bodyPr/>
          <a:lstStyle>
            <a:lvl1pPr>
              <a:defRPr sz="2800">
                <a:solidFill>
                  <a:schemeClr val="bg1">
                    <a:lumMod val="95000"/>
                  </a:schemeClr>
                </a:solidFill>
              </a:defRPr>
            </a:lvl1pPr>
            <a:lvl2pPr>
              <a:defRPr sz="2400">
                <a:solidFill>
                  <a:schemeClr val="bg1">
                    <a:lumMod val="95000"/>
                  </a:schemeClr>
                </a:solidFill>
              </a:defRPr>
            </a:lvl2pPr>
            <a:lvl3pPr>
              <a:defRPr sz="2000">
                <a:solidFill>
                  <a:schemeClr val="bg1">
                    <a:lumMod val="95000"/>
                  </a:schemeClr>
                </a:solidFill>
              </a:defRPr>
            </a:lvl3pPr>
            <a:lvl4pPr>
              <a:defRPr sz="1800">
                <a:solidFill>
                  <a:schemeClr val="bg1">
                    <a:lumMod val="95000"/>
                  </a:schemeClr>
                </a:solidFill>
              </a:defRPr>
            </a:lvl4pPr>
            <a:lvl5pPr>
              <a:defRPr sz="1800">
                <a:solidFill>
                  <a:schemeClr val="bg1">
                    <a:lumMod val="95000"/>
                  </a:schemeClr>
                </a:solidFill>
              </a:defRPr>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5" name="Дата 4"/>
          <p:cNvSpPr>
            <a:spLocks noGrp="1"/>
          </p:cNvSpPr>
          <p:nvPr>
            <p:ph type="dt" sz="half" idx="10"/>
          </p:nvPr>
        </p:nvSpPr>
        <p:spPr/>
        <p:txBody>
          <a:bodyPr/>
          <a:lstStyle>
            <a:lvl1pPr>
              <a:defRPr>
                <a:solidFill>
                  <a:schemeClr val="bg1">
                    <a:lumMod val="95000"/>
                  </a:schemeClr>
                </a:solidFill>
              </a:defRPr>
            </a:lvl1pPr>
          </a:lstStyle>
          <a:p>
            <a:fld id="{215DDD1C-BF70-4448-9163-C3E772CB5386}" type="datetimeFigureOut">
              <a:rPr lang="ru-RU" smtClean="0"/>
              <a:t>17.11.2020</a:t>
            </a:fld>
            <a:endParaRPr lang="ru-RU"/>
          </a:p>
        </p:txBody>
      </p:sp>
      <p:sp>
        <p:nvSpPr>
          <p:cNvPr id="6" name="Нижний колонтитул 5"/>
          <p:cNvSpPr>
            <a:spLocks noGrp="1"/>
          </p:cNvSpPr>
          <p:nvPr>
            <p:ph type="ftr" sz="quarter" idx="11"/>
          </p:nvPr>
        </p:nvSpPr>
        <p:spPr/>
        <p:txBody>
          <a:bodyPr/>
          <a:lstStyle>
            <a:lvl1pPr>
              <a:defRPr>
                <a:solidFill>
                  <a:schemeClr val="bg1">
                    <a:lumMod val="95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bg1">
                    <a:lumMod val="95000"/>
                  </a:schemeClr>
                </a:solidFill>
              </a:defRPr>
            </a:lvl1pPr>
          </a:lstStyle>
          <a:p>
            <a:fld id="{AB296C68-A043-4A5F-BDBF-DC91B4B30461}" type="slidenum">
              <a:rPr lang="ru-RU" smtClean="0"/>
              <a:t>‹#›</a:t>
            </a:fld>
            <a:endParaRPr lang="ru-RU"/>
          </a:p>
        </p:txBody>
      </p:sp>
    </p:spTree>
    <p:extLst>
      <p:ext uri="{BB962C8B-B14F-4D97-AF65-F5344CB8AC3E}">
        <p14:creationId xmlns:p14="http://schemas.microsoft.com/office/powerpoint/2010/main" val="3608708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a:t>Образец заголовка</a:t>
            </a:r>
            <a:endParaRPr lang="ru-RU" dirty="0"/>
          </a:p>
        </p:txBody>
      </p:sp>
      <p:sp>
        <p:nvSpPr>
          <p:cNvPr id="3" name="Текст 2"/>
          <p:cNvSpPr>
            <a:spLocks noGrp="1"/>
          </p:cNvSpPr>
          <p:nvPr>
            <p:ph type="body" idx="1"/>
          </p:nvPr>
        </p:nvSpPr>
        <p:spPr>
          <a:xfrm>
            <a:off x="335360" y="1916832"/>
            <a:ext cx="5568619" cy="639762"/>
          </a:xfrm>
        </p:spPr>
        <p:txBody>
          <a:bodyPr anchor="b"/>
          <a:lstStyle>
            <a:lvl1pPr marL="0" indent="0">
              <a:buNone/>
              <a:defRPr sz="2400" b="1">
                <a:solidFill>
                  <a:schemeClr val="accent6">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335360" y="2556594"/>
            <a:ext cx="5568619" cy="3951288"/>
          </a:xfrm>
        </p:spPr>
        <p:txBody>
          <a:bodyPr/>
          <a:lstStyle>
            <a:lvl1pPr>
              <a:defRPr sz="2400">
                <a:solidFill>
                  <a:schemeClr val="accent6">
                    <a:lumMod val="60000"/>
                    <a:lumOff val="40000"/>
                  </a:schemeClr>
                </a:solidFill>
              </a:defRPr>
            </a:lvl1pPr>
            <a:lvl2pPr>
              <a:defRPr sz="2000">
                <a:solidFill>
                  <a:schemeClr val="accent6">
                    <a:lumMod val="60000"/>
                    <a:lumOff val="40000"/>
                  </a:schemeClr>
                </a:solidFill>
              </a:defRPr>
            </a:lvl2pPr>
            <a:lvl3pPr>
              <a:defRPr sz="1800">
                <a:solidFill>
                  <a:schemeClr val="accent6">
                    <a:lumMod val="60000"/>
                    <a:lumOff val="40000"/>
                  </a:schemeClr>
                </a:solidFill>
              </a:defRPr>
            </a:lvl3pPr>
            <a:lvl4pPr>
              <a:defRPr sz="1600">
                <a:solidFill>
                  <a:schemeClr val="accent6">
                    <a:lumMod val="60000"/>
                    <a:lumOff val="40000"/>
                  </a:schemeClr>
                </a:solidFill>
              </a:defRPr>
            </a:lvl4pPr>
            <a:lvl5pPr>
              <a:defRPr sz="1600">
                <a:solidFill>
                  <a:schemeClr val="accent6">
                    <a:lumMod val="60000"/>
                    <a:lumOff val="40000"/>
                  </a:schemeClr>
                </a:solidFill>
              </a:defRPr>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5" name="Текст 4"/>
          <p:cNvSpPr>
            <a:spLocks noGrp="1"/>
          </p:cNvSpPr>
          <p:nvPr>
            <p:ph type="body" sz="quarter" idx="3"/>
          </p:nvPr>
        </p:nvSpPr>
        <p:spPr>
          <a:xfrm>
            <a:off x="6288022" y="1934294"/>
            <a:ext cx="5664629" cy="639762"/>
          </a:xfrm>
        </p:spPr>
        <p:txBody>
          <a:bodyPr anchor="b"/>
          <a:lstStyle>
            <a:lvl1pPr marL="0" indent="0">
              <a:buNone/>
              <a:defRPr sz="2400" b="1">
                <a:solidFill>
                  <a:schemeClr val="accent6">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288022" y="2574056"/>
            <a:ext cx="5664629" cy="3951288"/>
          </a:xfrm>
        </p:spPr>
        <p:txBody>
          <a:bodyPr/>
          <a:lstStyle>
            <a:lvl1pPr>
              <a:defRPr sz="2400">
                <a:solidFill>
                  <a:schemeClr val="accent6">
                    <a:lumMod val="60000"/>
                    <a:lumOff val="40000"/>
                  </a:schemeClr>
                </a:solidFill>
              </a:defRPr>
            </a:lvl1pPr>
            <a:lvl2pPr>
              <a:defRPr sz="2000">
                <a:solidFill>
                  <a:schemeClr val="accent6">
                    <a:lumMod val="60000"/>
                    <a:lumOff val="40000"/>
                  </a:schemeClr>
                </a:solidFill>
              </a:defRPr>
            </a:lvl2pPr>
            <a:lvl3pPr>
              <a:defRPr sz="1800">
                <a:solidFill>
                  <a:schemeClr val="accent6">
                    <a:lumMod val="60000"/>
                    <a:lumOff val="40000"/>
                  </a:schemeClr>
                </a:solidFill>
              </a:defRPr>
            </a:lvl3pPr>
            <a:lvl4pPr>
              <a:defRPr sz="1600">
                <a:solidFill>
                  <a:schemeClr val="accent6">
                    <a:lumMod val="60000"/>
                    <a:lumOff val="40000"/>
                  </a:schemeClr>
                </a:solidFill>
              </a:defRPr>
            </a:lvl4pPr>
            <a:lvl5pPr>
              <a:defRPr sz="1600">
                <a:solidFill>
                  <a:schemeClr val="accent6">
                    <a:lumMod val="60000"/>
                    <a:lumOff val="40000"/>
                  </a:schemeClr>
                </a:solidFill>
              </a:defRPr>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7" name="Дата 6"/>
          <p:cNvSpPr>
            <a:spLocks noGrp="1"/>
          </p:cNvSpPr>
          <p:nvPr>
            <p:ph type="dt" sz="half" idx="10"/>
          </p:nvPr>
        </p:nvSpPr>
        <p:spPr>
          <a:xfrm>
            <a:off x="1833747" y="6410897"/>
            <a:ext cx="1620652" cy="365125"/>
          </a:xfrm>
        </p:spPr>
        <p:txBody>
          <a:bodyPr/>
          <a:lstStyle>
            <a:lvl1pPr>
              <a:defRPr>
                <a:solidFill>
                  <a:schemeClr val="accent6">
                    <a:lumMod val="60000"/>
                    <a:lumOff val="40000"/>
                  </a:schemeClr>
                </a:solidFill>
              </a:defRPr>
            </a:lvl1pPr>
          </a:lstStyle>
          <a:p>
            <a:fld id="{215DDD1C-BF70-4448-9163-C3E772CB5386}" type="datetimeFigureOut">
              <a:rPr lang="ru-RU" smtClean="0"/>
              <a:t>17.11.2020</a:t>
            </a:fld>
            <a:endParaRPr lang="ru-RU"/>
          </a:p>
        </p:txBody>
      </p:sp>
      <p:sp>
        <p:nvSpPr>
          <p:cNvPr id="8" name="Нижний колонтитул 7"/>
          <p:cNvSpPr>
            <a:spLocks noGrp="1"/>
          </p:cNvSpPr>
          <p:nvPr>
            <p:ph type="ftr" sz="quarter" idx="11"/>
          </p:nvPr>
        </p:nvSpPr>
        <p:spPr>
          <a:xfrm>
            <a:off x="5538912" y="6356351"/>
            <a:ext cx="2199456" cy="365125"/>
          </a:xfrm>
        </p:spPr>
        <p:txBody>
          <a:bodyPr/>
          <a:lstStyle>
            <a:lvl1pPr>
              <a:defRPr>
                <a:solidFill>
                  <a:schemeClr val="accent6">
                    <a:lumMod val="60000"/>
                    <a:lumOff val="40000"/>
                  </a:schemeClr>
                </a:solidFill>
              </a:defRPr>
            </a:lvl1pPr>
          </a:lstStyle>
          <a:p>
            <a:endParaRPr lang="ru-RU"/>
          </a:p>
        </p:txBody>
      </p:sp>
      <p:sp>
        <p:nvSpPr>
          <p:cNvPr id="9" name="Номер слайда 8"/>
          <p:cNvSpPr>
            <a:spLocks noGrp="1"/>
          </p:cNvSpPr>
          <p:nvPr>
            <p:ph type="sldNum" sz="quarter" idx="12"/>
          </p:nvPr>
        </p:nvSpPr>
        <p:spPr>
          <a:xfrm>
            <a:off x="9961747" y="6356351"/>
            <a:ext cx="1620652" cy="365125"/>
          </a:xfrm>
        </p:spPr>
        <p:txBody>
          <a:bodyPr/>
          <a:lstStyle>
            <a:lvl1pPr>
              <a:defRPr>
                <a:solidFill>
                  <a:schemeClr val="accent6">
                    <a:lumMod val="60000"/>
                    <a:lumOff val="40000"/>
                  </a:schemeClr>
                </a:solidFill>
              </a:defRPr>
            </a:lvl1pPr>
          </a:lstStyle>
          <a:p>
            <a:fld id="{AB296C68-A043-4A5F-BDBF-DC91B4B30461}" type="slidenum">
              <a:rPr lang="ru-RU" smtClean="0"/>
              <a:t>‹#›</a:t>
            </a:fld>
            <a:endParaRPr lang="ru-RU"/>
          </a:p>
        </p:txBody>
      </p:sp>
    </p:spTree>
    <p:extLst>
      <p:ext uri="{BB962C8B-B14F-4D97-AF65-F5344CB8AC3E}">
        <p14:creationId xmlns:p14="http://schemas.microsoft.com/office/powerpoint/2010/main" val="293767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a:t>Образец заголовка</a:t>
            </a:r>
            <a:endParaRPr lang="ru-RU" dirty="0"/>
          </a:p>
        </p:txBody>
      </p:sp>
      <p:sp>
        <p:nvSpPr>
          <p:cNvPr id="3" name="Дата 2"/>
          <p:cNvSpPr>
            <a:spLocks noGrp="1"/>
          </p:cNvSpPr>
          <p:nvPr>
            <p:ph type="dt" sz="half" idx="10"/>
          </p:nvPr>
        </p:nvSpPr>
        <p:spPr/>
        <p:txBody>
          <a:bodyPr/>
          <a:lstStyle>
            <a:lvl1pPr>
              <a:defRPr>
                <a:solidFill>
                  <a:schemeClr val="accent6">
                    <a:lumMod val="60000"/>
                    <a:lumOff val="40000"/>
                  </a:schemeClr>
                </a:solidFill>
              </a:defRPr>
            </a:lvl1pPr>
          </a:lstStyle>
          <a:p>
            <a:fld id="{215DDD1C-BF70-4448-9163-C3E772CB5386}" type="datetimeFigureOut">
              <a:rPr lang="ru-RU" smtClean="0"/>
              <a:t>17.11.2020</a:t>
            </a:fld>
            <a:endParaRPr lang="ru-RU"/>
          </a:p>
        </p:txBody>
      </p:sp>
      <p:sp>
        <p:nvSpPr>
          <p:cNvPr id="4" name="Нижний колонтитул 3"/>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5" name="Номер слайда 4"/>
          <p:cNvSpPr>
            <a:spLocks noGrp="1"/>
          </p:cNvSpPr>
          <p:nvPr>
            <p:ph type="sldNum" sz="quarter" idx="12"/>
          </p:nvPr>
        </p:nvSpPr>
        <p:spPr/>
        <p:txBody>
          <a:bodyPr/>
          <a:lstStyle>
            <a:lvl1pPr>
              <a:defRPr>
                <a:solidFill>
                  <a:schemeClr val="accent6">
                    <a:lumMod val="60000"/>
                    <a:lumOff val="40000"/>
                  </a:schemeClr>
                </a:solidFill>
              </a:defRPr>
            </a:lvl1pPr>
          </a:lstStyle>
          <a:p>
            <a:fld id="{AB296C68-A043-4A5F-BDBF-DC91B4B30461}" type="slidenum">
              <a:rPr lang="ru-RU" smtClean="0"/>
              <a:t>‹#›</a:t>
            </a:fld>
            <a:endParaRPr lang="ru-RU"/>
          </a:p>
        </p:txBody>
      </p:sp>
    </p:spTree>
    <p:extLst>
      <p:ext uri="{BB962C8B-B14F-4D97-AF65-F5344CB8AC3E}">
        <p14:creationId xmlns:p14="http://schemas.microsoft.com/office/powerpoint/2010/main" val="307287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accent6">
                    <a:lumMod val="60000"/>
                    <a:lumOff val="40000"/>
                  </a:schemeClr>
                </a:solidFill>
              </a:defRPr>
            </a:lvl1pPr>
          </a:lstStyle>
          <a:p>
            <a:fld id="{215DDD1C-BF70-4448-9163-C3E772CB5386}" type="datetimeFigureOut">
              <a:rPr lang="ru-RU" smtClean="0"/>
              <a:t>17.11.2020</a:t>
            </a:fld>
            <a:endParaRPr lang="ru-RU"/>
          </a:p>
        </p:txBody>
      </p:sp>
      <p:sp>
        <p:nvSpPr>
          <p:cNvPr id="3" name="Нижний колонтитул 2"/>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4" name="Номер слайда 3"/>
          <p:cNvSpPr>
            <a:spLocks noGrp="1"/>
          </p:cNvSpPr>
          <p:nvPr>
            <p:ph type="sldNum" sz="quarter" idx="12"/>
          </p:nvPr>
        </p:nvSpPr>
        <p:spPr/>
        <p:txBody>
          <a:bodyPr/>
          <a:lstStyle>
            <a:lvl1pPr>
              <a:defRPr>
                <a:solidFill>
                  <a:schemeClr val="accent6">
                    <a:lumMod val="60000"/>
                    <a:lumOff val="40000"/>
                  </a:schemeClr>
                </a:solidFill>
              </a:defRPr>
            </a:lvl1pPr>
          </a:lstStyle>
          <a:p>
            <a:fld id="{AB296C68-A043-4A5F-BDBF-DC91B4B30461}" type="slidenum">
              <a:rPr lang="ru-RU" smtClean="0"/>
              <a:t>‹#›</a:t>
            </a:fld>
            <a:endParaRPr lang="ru-RU"/>
          </a:p>
        </p:txBody>
      </p:sp>
    </p:spTree>
    <p:extLst>
      <p:ext uri="{BB962C8B-B14F-4D97-AF65-F5344CB8AC3E}">
        <p14:creationId xmlns:p14="http://schemas.microsoft.com/office/powerpoint/2010/main" val="248031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513622"/>
            <a:ext cx="4011084" cy="921478"/>
          </a:xfrm>
        </p:spPr>
        <p:txBody>
          <a:bodyPr anchor="b"/>
          <a:lstStyle>
            <a:lvl1pPr algn="l">
              <a:defRPr sz="2000" b="1">
                <a:solidFill>
                  <a:schemeClr val="accent6">
                    <a:lumMod val="60000"/>
                    <a:lumOff val="40000"/>
                  </a:schemeClr>
                </a:solidFill>
              </a:defRPr>
            </a:lvl1pPr>
          </a:lstStyle>
          <a:p>
            <a:r>
              <a:rPr lang="ru-RU"/>
              <a:t>Образец заголовка</a:t>
            </a:r>
            <a:endParaRPr lang="ru-RU" dirty="0"/>
          </a:p>
        </p:txBody>
      </p:sp>
      <p:sp>
        <p:nvSpPr>
          <p:cNvPr id="3" name="Объект 2"/>
          <p:cNvSpPr>
            <a:spLocks noGrp="1"/>
          </p:cNvSpPr>
          <p:nvPr>
            <p:ph idx="1"/>
          </p:nvPr>
        </p:nvSpPr>
        <p:spPr>
          <a:xfrm>
            <a:off x="4751851" y="1916833"/>
            <a:ext cx="6815667" cy="4353347"/>
          </a:xfrm>
        </p:spPr>
        <p:txBody>
          <a:bodyPr/>
          <a:lstStyle>
            <a:lvl1pPr>
              <a:defRPr sz="3200">
                <a:solidFill>
                  <a:schemeClr val="accent6">
                    <a:lumMod val="60000"/>
                    <a:lumOff val="40000"/>
                  </a:schemeClr>
                </a:solidFill>
              </a:defRPr>
            </a:lvl1pPr>
            <a:lvl2pPr>
              <a:defRPr sz="2800">
                <a:solidFill>
                  <a:schemeClr val="accent6">
                    <a:lumMod val="60000"/>
                    <a:lumOff val="40000"/>
                  </a:schemeClr>
                </a:solidFill>
              </a:defRPr>
            </a:lvl2pPr>
            <a:lvl3pPr>
              <a:defRPr sz="2400">
                <a:solidFill>
                  <a:schemeClr val="accent6">
                    <a:lumMod val="60000"/>
                    <a:lumOff val="40000"/>
                  </a:schemeClr>
                </a:solidFill>
              </a:defRPr>
            </a:lvl3pPr>
            <a:lvl4pPr>
              <a:defRPr sz="2000">
                <a:solidFill>
                  <a:schemeClr val="accent6">
                    <a:lumMod val="60000"/>
                    <a:lumOff val="40000"/>
                  </a:schemeClr>
                </a:solidFill>
              </a:defRPr>
            </a:lvl4pPr>
            <a:lvl5pPr>
              <a:defRPr sz="2000">
                <a:solidFill>
                  <a:schemeClr val="accent6">
                    <a:lumMod val="60000"/>
                    <a:lumOff val="40000"/>
                  </a:schemeClr>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solidFill>
                  <a:schemeClr val="accent6">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solidFill>
                  <a:schemeClr val="accent6">
                    <a:lumMod val="60000"/>
                    <a:lumOff val="40000"/>
                  </a:schemeClr>
                </a:solidFill>
              </a:defRPr>
            </a:lvl1pPr>
          </a:lstStyle>
          <a:p>
            <a:fld id="{215DDD1C-BF70-4448-9163-C3E772CB5386}" type="datetimeFigureOut">
              <a:rPr lang="ru-RU" smtClean="0"/>
              <a:t>17.11.2020</a:t>
            </a:fld>
            <a:endParaRPr lang="ru-RU"/>
          </a:p>
        </p:txBody>
      </p:sp>
      <p:sp>
        <p:nvSpPr>
          <p:cNvPr id="6" name="Нижний колонтитул 5"/>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6">
                    <a:lumMod val="60000"/>
                    <a:lumOff val="40000"/>
                  </a:schemeClr>
                </a:solidFill>
              </a:defRPr>
            </a:lvl1pPr>
          </a:lstStyle>
          <a:p>
            <a:fld id="{AB296C68-A043-4A5F-BDBF-DC91B4B30461}" type="slidenum">
              <a:rPr lang="ru-RU" smtClean="0"/>
              <a:t>‹#›</a:t>
            </a:fld>
            <a:endParaRPr lang="ru-RU"/>
          </a:p>
        </p:txBody>
      </p:sp>
    </p:spTree>
    <p:extLst>
      <p:ext uri="{BB962C8B-B14F-4D97-AF65-F5344CB8AC3E}">
        <p14:creationId xmlns:p14="http://schemas.microsoft.com/office/powerpoint/2010/main" val="1851185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solidFill>
                  <a:schemeClr val="accent6">
                    <a:lumMod val="60000"/>
                    <a:lumOff val="40000"/>
                  </a:schemeClr>
                </a:solidFill>
              </a:defRPr>
            </a:lvl1pPr>
          </a:lstStyle>
          <a:p>
            <a:r>
              <a:rPr lang="ru-RU"/>
              <a:t>Образец заголовка</a:t>
            </a:r>
            <a:endParaRPr lang="ru-RU" dirty="0"/>
          </a:p>
        </p:txBody>
      </p:sp>
      <p:sp>
        <p:nvSpPr>
          <p:cNvPr id="3" name="Рисунок 2"/>
          <p:cNvSpPr>
            <a:spLocks noGrp="1"/>
          </p:cNvSpPr>
          <p:nvPr>
            <p:ph type="pic" idx="1"/>
          </p:nvPr>
        </p:nvSpPr>
        <p:spPr>
          <a:xfrm>
            <a:off x="2389717" y="612775"/>
            <a:ext cx="7315200" cy="4114800"/>
          </a:xfrm>
        </p:spPr>
        <p:txBody>
          <a:bodyPr/>
          <a:lstStyle>
            <a:lvl1pPr marL="0" indent="0">
              <a:buNone/>
              <a:defRPr sz="3200">
                <a:solidFill>
                  <a:schemeClr val="accent6">
                    <a:lumMod val="60000"/>
                    <a:lumOff val="4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ru-RU" dirty="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solidFill>
                  <a:schemeClr val="accent6">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solidFill>
                  <a:schemeClr val="accent6">
                    <a:lumMod val="60000"/>
                    <a:lumOff val="40000"/>
                  </a:schemeClr>
                </a:solidFill>
              </a:defRPr>
            </a:lvl1pPr>
          </a:lstStyle>
          <a:p>
            <a:fld id="{215DDD1C-BF70-4448-9163-C3E772CB5386}" type="datetimeFigureOut">
              <a:rPr lang="ru-RU" smtClean="0"/>
              <a:t>17.11.2020</a:t>
            </a:fld>
            <a:endParaRPr lang="ru-RU"/>
          </a:p>
        </p:txBody>
      </p:sp>
      <p:sp>
        <p:nvSpPr>
          <p:cNvPr id="6" name="Нижний колонтитул 5"/>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6">
                    <a:lumMod val="60000"/>
                    <a:lumOff val="40000"/>
                  </a:schemeClr>
                </a:solidFill>
              </a:defRPr>
            </a:lvl1pPr>
          </a:lstStyle>
          <a:p>
            <a:fld id="{AB296C68-A043-4A5F-BDBF-DC91B4B30461}" type="slidenum">
              <a:rPr lang="ru-RU" smtClean="0"/>
              <a:t>‹#›</a:t>
            </a:fld>
            <a:endParaRPr lang="ru-RU"/>
          </a:p>
        </p:txBody>
      </p:sp>
    </p:spTree>
    <p:extLst>
      <p:ext uri="{BB962C8B-B14F-4D97-AF65-F5344CB8AC3E}">
        <p14:creationId xmlns:p14="http://schemas.microsoft.com/office/powerpoint/2010/main" val="317590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presentation-creation.ru/"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9349" y="191549"/>
            <a:ext cx="11809312" cy="1224136"/>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1391477" y="1556792"/>
            <a:ext cx="9505056" cy="4680520"/>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accent4">
                    <a:lumMod val="50000"/>
                  </a:schemeClr>
                </a:solidFill>
              </a:defRPr>
            </a:lvl1pPr>
          </a:lstStyle>
          <a:p>
            <a:fld id="{215DDD1C-BF70-4448-9163-C3E772CB5386}" type="datetimeFigureOut">
              <a:rPr lang="ru-RU" smtClean="0"/>
              <a:t>17.11.2020</a:t>
            </a:fld>
            <a:endParaRPr lang="ru-RU"/>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accent4">
                    <a:lumMod val="50000"/>
                  </a:schemeClr>
                </a:solidFill>
              </a:defRPr>
            </a:lvl1pPr>
          </a:lstStyle>
          <a:p>
            <a:endParaRPr lang="ru-RU"/>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accent4">
                    <a:lumMod val="50000"/>
                  </a:schemeClr>
                </a:solidFill>
              </a:defRPr>
            </a:lvl1pPr>
          </a:lstStyle>
          <a:p>
            <a:fld id="{AB296C68-A043-4A5F-BDBF-DC91B4B30461}" type="slidenum">
              <a:rPr lang="ru-RU" smtClean="0"/>
              <a:t>‹#›</a:t>
            </a:fld>
            <a:endParaRPr lang="ru-RU"/>
          </a:p>
        </p:txBody>
      </p:sp>
      <p:pic>
        <p:nvPicPr>
          <p:cNvPr id="7" name="Рисунок 6">
            <a:hlinkClick r:id="rId15"/>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160917" y="45855"/>
            <a:ext cx="1010349" cy="757762"/>
          </a:xfrm>
          <a:prstGeom prst="rect">
            <a:avLst/>
          </a:prstGeom>
        </p:spPr>
      </p:pic>
    </p:spTree>
    <p:extLst>
      <p:ext uri="{BB962C8B-B14F-4D97-AF65-F5344CB8AC3E}">
        <p14:creationId xmlns:p14="http://schemas.microsoft.com/office/powerpoint/2010/main" val="322509955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accent4">
              <a:lumMod val="50000"/>
            </a:schemeClr>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4">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4">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4">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4">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4">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CA61B1-C276-4130-9BAA-E765AAAE59BC}"/>
              </a:ext>
            </a:extLst>
          </p:cNvPr>
          <p:cNvSpPr>
            <a:spLocks noGrp="1"/>
          </p:cNvSpPr>
          <p:nvPr>
            <p:ph type="ctrTitle"/>
          </p:nvPr>
        </p:nvSpPr>
        <p:spPr/>
        <p:txBody>
          <a:bodyPr>
            <a:normAutofit fontScale="90000"/>
          </a:bodyPr>
          <a:lstStyle/>
          <a:p>
            <a:r>
              <a:rPr lang="ru-RU" sz="6000" b="1" dirty="0">
                <a:effectLst/>
                <a:latin typeface="Times New Roman" panose="02020603050405020304" pitchFamily="18" charset="0"/>
                <a:ea typeface="Times New Roman" panose="02020603050405020304" pitchFamily="18" charset="0"/>
                <a:cs typeface="Times New Roman" panose="02020603050405020304" pitchFamily="18" charset="0"/>
              </a:rPr>
              <a:t>Экологические проблемы в агрохимии при хранении и применении удобрений</a:t>
            </a:r>
            <a:endParaRPr lang="ru-RU" b="1" dirty="0">
              <a:latin typeface="Times New Roman" panose="02020603050405020304" pitchFamily="18" charset="0"/>
              <a:cs typeface="Times New Roman" panose="02020603050405020304" pitchFamily="18" charset="0"/>
            </a:endParaRPr>
          </a:p>
        </p:txBody>
      </p:sp>
      <p:pic>
        <p:nvPicPr>
          <p:cNvPr id="7" name="Рисунок 6" descr="Изображение выглядит как дерево, еда, цветок&#10;&#10;Автоматически созданное описание">
            <a:extLst>
              <a:ext uri="{FF2B5EF4-FFF2-40B4-BE49-F238E27FC236}">
                <a16:creationId xmlns:a16="http://schemas.microsoft.com/office/drawing/2014/main" id="{6E115BE7-B9E2-4727-BFBC-2DE2F5DE0E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9771" y="3711039"/>
            <a:ext cx="5236029" cy="2997436"/>
          </a:xfrm>
          <a:prstGeom prst="rect">
            <a:avLst/>
          </a:prstGeom>
        </p:spPr>
      </p:pic>
    </p:spTree>
    <p:extLst>
      <p:ext uri="{BB962C8B-B14F-4D97-AF65-F5344CB8AC3E}">
        <p14:creationId xmlns:p14="http://schemas.microsoft.com/office/powerpoint/2010/main" val="63494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6B9383C7-9B52-47AE-8EF1-4E05DC2B70A8}"/>
              </a:ext>
            </a:extLst>
          </p:cNvPr>
          <p:cNvSpPr>
            <a:spLocks noGrp="1"/>
          </p:cNvSpPr>
          <p:nvPr>
            <p:ph type="subTitle" idx="1"/>
          </p:nvPr>
        </p:nvSpPr>
        <p:spPr/>
        <p:txBody>
          <a:bodyPr/>
          <a:lstStyle/>
          <a:p>
            <a:endParaRPr lang="ru-RU"/>
          </a:p>
        </p:txBody>
      </p:sp>
      <p:pic>
        <p:nvPicPr>
          <p:cNvPr id="1026" name="Picture 2">
            <a:extLst>
              <a:ext uri="{FF2B5EF4-FFF2-40B4-BE49-F238E27FC236}">
                <a16:creationId xmlns:a16="http://schemas.microsoft.com/office/drawing/2014/main" id="{5EB9E7CE-6476-4E2C-B8B3-6D6EDE24C2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4225" y="1728334"/>
            <a:ext cx="4114800" cy="411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a:extLst>
              <a:ext uri="{FF2B5EF4-FFF2-40B4-BE49-F238E27FC236}">
                <a16:creationId xmlns:a16="http://schemas.microsoft.com/office/drawing/2014/main" id="{86528545-CDE4-488D-BD62-BB42345F345C}"/>
              </a:ext>
            </a:extLst>
          </p:cNvPr>
          <p:cNvSpPr txBox="1"/>
          <p:nvPr/>
        </p:nvSpPr>
        <p:spPr>
          <a:xfrm>
            <a:off x="367146" y="644764"/>
            <a:ext cx="7176654" cy="5847755"/>
          </a:xfrm>
          <a:prstGeom prst="rect">
            <a:avLst/>
          </a:prstGeom>
          <a:solidFill>
            <a:schemeClr val="bg1"/>
          </a:solidFill>
        </p:spPr>
        <p:txBody>
          <a:bodyPr wrap="square">
            <a:spAutoFit/>
          </a:bodyPr>
          <a:lstStyle/>
          <a:p>
            <a:pPr algn="ctr"/>
            <a:r>
              <a:rPr lang="ru-RU" sz="2000" b="1" i="0" dirty="0">
                <a:effectLst/>
                <a:latin typeface="Times New Roman" panose="02020603050405020304" pitchFamily="18" charset="0"/>
                <a:cs typeface="Times New Roman" panose="02020603050405020304" pitchFamily="18" charset="0"/>
              </a:rPr>
              <a:t>Азотные удобрения</a:t>
            </a:r>
          </a:p>
          <a:p>
            <a:r>
              <a:rPr lang="ru-RU" sz="1600" b="1" i="0" dirty="0">
                <a:solidFill>
                  <a:srgbClr val="333333"/>
                </a:solidFill>
                <a:effectLst/>
                <a:latin typeface="Times New Roman" panose="02020603050405020304" pitchFamily="18" charset="0"/>
                <a:cs typeface="Times New Roman" panose="02020603050405020304" pitchFamily="18" charset="0"/>
              </a:rPr>
              <a:t>Из </a:t>
            </a:r>
            <a:r>
              <a:rPr lang="ru-RU" sz="1600" b="1" i="0" dirty="0">
                <a:solidFill>
                  <a:srgbClr val="FF0000"/>
                </a:solidFill>
                <a:effectLst/>
                <a:latin typeface="Times New Roman" panose="02020603050405020304" pitchFamily="18" charset="0"/>
                <a:cs typeface="Times New Roman" panose="02020603050405020304" pitchFamily="18" charset="0"/>
              </a:rPr>
              <a:t>23 млн. т </a:t>
            </a:r>
            <a:r>
              <a:rPr lang="ru-RU" sz="1600" b="1" i="0" dirty="0">
                <a:solidFill>
                  <a:srgbClr val="333333"/>
                </a:solidFill>
                <a:effectLst/>
                <a:latin typeface="Times New Roman" panose="02020603050405020304" pitchFamily="18" charset="0"/>
                <a:cs typeface="Times New Roman" panose="02020603050405020304" pitchFamily="18" charset="0"/>
              </a:rPr>
              <a:t>азота удобрений, вносимых в пахотные земли в нашей стране, только </a:t>
            </a:r>
            <a:r>
              <a:rPr lang="ru-RU" sz="1600" b="1" i="0" dirty="0">
                <a:solidFill>
                  <a:srgbClr val="FF0000"/>
                </a:solidFill>
                <a:effectLst/>
                <a:latin typeface="Times New Roman" panose="02020603050405020304" pitchFamily="18" charset="0"/>
                <a:cs typeface="Times New Roman" panose="02020603050405020304" pitchFamily="18" charset="0"/>
              </a:rPr>
              <a:t>12 млн. т </a:t>
            </a:r>
            <a:r>
              <a:rPr lang="ru-RU" sz="1600" b="1" i="0" dirty="0">
                <a:solidFill>
                  <a:srgbClr val="333333"/>
                </a:solidFill>
                <a:effectLst/>
                <a:latin typeface="Times New Roman" panose="02020603050405020304" pitchFamily="18" charset="0"/>
                <a:cs typeface="Times New Roman" panose="02020603050405020304" pitchFamily="18" charset="0"/>
              </a:rPr>
              <a:t>выносится с урожаем:</a:t>
            </a:r>
          </a:p>
          <a:p>
            <a:pPr marL="285750" indent="-285750">
              <a:buFont typeface="Arial" panose="020B0604020202020204" pitchFamily="34" charset="0"/>
              <a:buChar char="•"/>
            </a:pPr>
            <a:r>
              <a:rPr lang="ru-RU" sz="1600" b="0" i="0" dirty="0">
                <a:solidFill>
                  <a:srgbClr val="333333"/>
                </a:solidFill>
                <a:effectLst/>
                <a:latin typeface="Times New Roman" panose="02020603050405020304" pitchFamily="18" charset="0"/>
                <a:cs typeface="Times New Roman" panose="02020603050405020304" pitchFamily="18" charset="0"/>
              </a:rPr>
              <a:t>уходит в атмосферу за счет процессов денитрификации (7—8 </a:t>
            </a:r>
            <a:r>
              <a:rPr lang="ru-RU" sz="1600" b="0" i="0" dirty="0" err="1">
                <a:solidFill>
                  <a:srgbClr val="333333"/>
                </a:solidFill>
                <a:effectLst/>
                <a:latin typeface="Times New Roman" panose="02020603050405020304" pitchFamily="18" charset="0"/>
                <a:cs typeface="Times New Roman" panose="02020603050405020304" pitchFamily="18" charset="0"/>
              </a:rPr>
              <a:t>млн.т</a:t>
            </a:r>
            <a:r>
              <a:rPr lang="ru-RU" sz="1600" b="0" i="0" dirty="0">
                <a:solidFill>
                  <a:srgbClr val="333333"/>
                </a:solidFill>
                <a:effectLst/>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ru-RU" sz="1600" b="0" i="0" dirty="0">
                <a:solidFill>
                  <a:srgbClr val="333333"/>
                </a:solidFill>
                <a:effectLst/>
                <a:latin typeface="Times New Roman" panose="02020603050405020304" pitchFamily="18" charset="0"/>
                <a:cs typeface="Times New Roman" panose="02020603050405020304" pitchFamily="18" charset="0"/>
              </a:rPr>
              <a:t>смывается и поступает в поверхностные и подземные природные воды (до 2 млн. т).</a:t>
            </a:r>
          </a:p>
          <a:p>
            <a:r>
              <a:rPr lang="ru-RU" sz="1600" b="0" i="0" dirty="0">
                <a:solidFill>
                  <a:srgbClr val="333333"/>
                </a:solidFill>
                <a:effectLst/>
                <a:latin typeface="Times New Roman" panose="02020603050405020304" pitchFamily="18" charset="0"/>
                <a:cs typeface="Times New Roman" panose="02020603050405020304" pitchFamily="18" charset="0"/>
              </a:rPr>
              <a:t>Выделение оксидов азота в атмосферу влечет за собой не только экономические потери, но и грозит нарушением озонового экрана планеты. В наши дни возникла угроза локального и регионального повышения содержания соединений азота до уровня, токсичного для человека.</a:t>
            </a:r>
            <a:br>
              <a:rPr lang="ru-RU" sz="1600" dirty="0">
                <a:latin typeface="Times New Roman" panose="02020603050405020304" pitchFamily="18" charset="0"/>
                <a:cs typeface="Times New Roman" panose="02020603050405020304" pitchFamily="18" charset="0"/>
              </a:rPr>
            </a:br>
            <a:endParaRPr lang="ru-RU" sz="1600" dirty="0">
              <a:latin typeface="Times New Roman" panose="02020603050405020304" pitchFamily="18" charset="0"/>
              <a:cs typeface="Times New Roman" panose="02020603050405020304" pitchFamily="18" charset="0"/>
            </a:endParaRPr>
          </a:p>
          <a:p>
            <a:r>
              <a:rPr lang="ru-RU" sz="1600" b="1" i="0" dirty="0">
                <a:solidFill>
                  <a:srgbClr val="333333"/>
                </a:solidFill>
                <a:effectLst/>
                <a:latin typeface="Times New Roman" panose="02020603050405020304" pitchFamily="18" charset="0"/>
                <a:cs typeface="Times New Roman" panose="02020603050405020304" pitchFamily="18" charset="0"/>
              </a:rPr>
              <a:t>Данные по балансу азота, полученные с помощью изотопа N, свидетельствуют о том, что в полевых условиях:</a:t>
            </a:r>
          </a:p>
          <a:p>
            <a:pPr marL="285750" indent="-285750">
              <a:buFont typeface="Arial" panose="020B0604020202020204" pitchFamily="34" charset="0"/>
              <a:buChar char="•"/>
            </a:pPr>
            <a:r>
              <a:rPr lang="ru-RU" sz="1600" b="0" i="0" dirty="0">
                <a:solidFill>
                  <a:srgbClr val="333333"/>
                </a:solidFill>
                <a:effectLst/>
                <a:latin typeface="Times New Roman" panose="02020603050405020304" pitchFamily="18" charset="0"/>
                <a:cs typeface="Times New Roman" panose="02020603050405020304" pitchFamily="18" charset="0"/>
              </a:rPr>
              <a:t>усваивается растениями лишь около 40%, в отдельных случаях — 60 —70% действующего вещества азотных удобрений;</a:t>
            </a:r>
          </a:p>
          <a:p>
            <a:pPr marL="285750" indent="-285750">
              <a:buFont typeface="Arial" panose="020B0604020202020204" pitchFamily="34" charset="0"/>
              <a:buChar char="•"/>
            </a:pPr>
            <a:r>
              <a:rPr lang="ru-RU" sz="1600" b="0" i="0" dirty="0">
                <a:solidFill>
                  <a:srgbClr val="333333"/>
                </a:solidFill>
                <a:effectLst/>
                <a:latin typeface="Times New Roman" panose="02020603050405020304" pitchFamily="18" charset="0"/>
                <a:cs typeface="Times New Roman" panose="02020603050405020304" pitchFamily="18" charset="0"/>
              </a:rPr>
              <a:t>иммобилизуется в почве 18 — 33% азота,</a:t>
            </a:r>
            <a:br>
              <a:rPr lang="ru-RU" sz="1600" dirty="0">
                <a:latin typeface="Times New Roman" panose="02020603050405020304" pitchFamily="18" charset="0"/>
                <a:cs typeface="Times New Roman" panose="02020603050405020304" pitchFamily="18" charset="0"/>
              </a:rPr>
            </a:br>
            <a:r>
              <a:rPr lang="ru-RU" sz="1600" b="0" i="0" dirty="0">
                <a:solidFill>
                  <a:srgbClr val="333333"/>
                </a:solidFill>
                <a:effectLst/>
                <a:latin typeface="Times New Roman" panose="02020603050405020304" pitchFamily="18" charset="0"/>
                <a:cs typeface="Times New Roman" panose="02020603050405020304" pitchFamily="18" charset="0"/>
              </a:rPr>
              <a:t>улетучивается в виде различных газообразных соединений 10 — 30%.</a:t>
            </a:r>
          </a:p>
          <a:p>
            <a:r>
              <a:rPr lang="ru-RU" sz="1600" b="0" i="0" dirty="0">
                <a:solidFill>
                  <a:srgbClr val="333333"/>
                </a:solidFill>
                <a:effectLst/>
                <a:latin typeface="Times New Roman" panose="02020603050405020304" pitchFamily="18" charset="0"/>
                <a:cs typeface="Times New Roman" panose="02020603050405020304" pitchFamily="18" charset="0"/>
              </a:rPr>
              <a:t>Потери азота зависят:</a:t>
            </a:r>
          </a:p>
          <a:p>
            <a:pPr marL="285750" indent="-285750">
              <a:buFont typeface="Arial" panose="020B0604020202020204" pitchFamily="34" charset="0"/>
              <a:buChar char="•"/>
            </a:pPr>
            <a:r>
              <a:rPr lang="ru-RU" sz="1600" b="0" i="0" dirty="0">
                <a:solidFill>
                  <a:srgbClr val="333333"/>
                </a:solidFill>
                <a:effectLst/>
                <a:latin typeface="Times New Roman" panose="02020603050405020304" pitchFamily="18" charset="0"/>
                <a:cs typeface="Times New Roman" panose="02020603050405020304" pitchFamily="18" charset="0"/>
              </a:rPr>
              <a:t>от дозы вносимых удобрений и соотношения содержания N с другими питательными элементами,</a:t>
            </a:r>
          </a:p>
          <a:p>
            <a:pPr marL="285750" indent="-285750">
              <a:buFont typeface="Arial" panose="020B0604020202020204" pitchFamily="34" charset="0"/>
              <a:buChar char="•"/>
            </a:pPr>
            <a:r>
              <a:rPr lang="ru-RU" sz="1600" b="0" i="0" dirty="0">
                <a:solidFill>
                  <a:srgbClr val="333333"/>
                </a:solidFill>
                <a:effectLst/>
                <a:latin typeface="Times New Roman" panose="02020603050405020304" pitchFamily="18" charset="0"/>
                <a:cs typeface="Times New Roman" panose="02020603050405020304" pitchFamily="18" charset="0"/>
              </a:rPr>
              <a:t>сроков и способов внесения,</a:t>
            </a:r>
          </a:p>
          <a:p>
            <a:pPr marL="285750" indent="-285750">
              <a:buFont typeface="Arial" panose="020B0604020202020204" pitchFamily="34" charset="0"/>
              <a:buChar char="•"/>
            </a:pPr>
            <a:r>
              <a:rPr lang="ru-RU" sz="1600" b="0" i="0" dirty="0">
                <a:solidFill>
                  <a:srgbClr val="333333"/>
                </a:solidFill>
                <a:effectLst/>
                <a:latin typeface="Times New Roman" panose="02020603050405020304" pitchFamily="18" charset="0"/>
                <a:cs typeface="Times New Roman" panose="02020603050405020304" pitchFamily="18" charset="0"/>
              </a:rPr>
              <a:t>формы азотных удобрений и особенностей технологии их применения,</a:t>
            </a:r>
          </a:p>
          <a:p>
            <a:pPr marL="285750" indent="-285750">
              <a:buFont typeface="Arial" panose="020B0604020202020204" pitchFamily="34" charset="0"/>
              <a:buChar char="•"/>
            </a:pPr>
            <a:r>
              <a:rPr lang="ru-RU" sz="1600" b="0" i="0" dirty="0">
                <a:solidFill>
                  <a:srgbClr val="333333"/>
                </a:solidFill>
                <a:effectLst/>
                <a:latin typeface="Times New Roman" panose="02020603050405020304" pitchFamily="18" charset="0"/>
                <a:cs typeface="Times New Roman" panose="02020603050405020304" pitchFamily="18" charset="0"/>
              </a:rPr>
              <a:t>от почвенно-климатических условий местности.</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8981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1CC4F70B-D53C-4D61-AAE8-7E337224E5EF}"/>
              </a:ext>
            </a:extLst>
          </p:cNvPr>
          <p:cNvSpPr>
            <a:spLocks noGrp="1"/>
          </p:cNvSpPr>
          <p:nvPr>
            <p:ph type="subTitle" idx="1"/>
          </p:nvPr>
        </p:nvSpPr>
        <p:spPr/>
        <p:txBody>
          <a:bodyPr/>
          <a:lstStyle/>
          <a:p>
            <a:endParaRPr lang="ru-RU"/>
          </a:p>
        </p:txBody>
      </p:sp>
      <p:sp>
        <p:nvSpPr>
          <p:cNvPr id="5" name="TextBox 4">
            <a:extLst>
              <a:ext uri="{FF2B5EF4-FFF2-40B4-BE49-F238E27FC236}">
                <a16:creationId xmlns:a16="http://schemas.microsoft.com/office/drawing/2014/main" id="{4A5EF7FB-FB86-4519-B113-5A25DFD80D5C}"/>
              </a:ext>
            </a:extLst>
          </p:cNvPr>
          <p:cNvSpPr txBox="1"/>
          <p:nvPr/>
        </p:nvSpPr>
        <p:spPr>
          <a:xfrm>
            <a:off x="247185" y="86916"/>
            <a:ext cx="7175810" cy="6771084"/>
          </a:xfrm>
          <a:prstGeom prst="rect">
            <a:avLst/>
          </a:prstGeom>
          <a:solidFill>
            <a:schemeClr val="bg1"/>
          </a:solidFill>
        </p:spPr>
        <p:txBody>
          <a:bodyPr wrap="square">
            <a:spAutoFit/>
          </a:bodyPr>
          <a:lstStyle/>
          <a:p>
            <a:pPr algn="just"/>
            <a:r>
              <a:rPr lang="ru-RU" b="1" i="0" dirty="0">
                <a:solidFill>
                  <a:srgbClr val="333333"/>
                </a:solidFill>
                <a:effectLst/>
                <a:latin typeface="Times New Roman" panose="02020603050405020304" pitchFamily="18" charset="0"/>
                <a:cs typeface="Times New Roman" panose="02020603050405020304" pitchFamily="18" charset="0"/>
              </a:rPr>
              <a:t>Фосфорные удобрения</a:t>
            </a:r>
          </a:p>
          <a:p>
            <a:pPr algn="just"/>
            <a:r>
              <a:rPr lang="ru-RU" sz="1600" b="0" i="0" dirty="0">
                <a:solidFill>
                  <a:srgbClr val="333333"/>
                </a:solidFill>
                <a:effectLst/>
                <a:latin typeface="Times New Roman" panose="02020603050405020304" pitchFamily="18" charset="0"/>
                <a:cs typeface="Times New Roman" panose="02020603050405020304" pitchFamily="18" charset="0"/>
              </a:rPr>
              <a:t>Сельское хозяйство является основным источником поступления в биосферу соединений фосфора.</a:t>
            </a:r>
          </a:p>
          <a:p>
            <a:pPr algn="just"/>
            <a:r>
              <a:rPr lang="ru-RU" sz="1600" b="0" i="0" dirty="0">
                <a:solidFill>
                  <a:srgbClr val="333333"/>
                </a:solidFill>
                <a:effectLst/>
                <a:latin typeface="Times New Roman" panose="02020603050405020304" pitchFamily="18" charset="0"/>
                <a:cs typeface="Times New Roman" panose="02020603050405020304" pitchFamily="18" charset="0"/>
              </a:rPr>
              <a:t>       Структура и ассортимент фосфатов постоянно изменяются в зависимости от требований сельского хозяйства. В общем объеме выпуска фосфорных удобрений постоянно возрастает доля концентрированных и комплексных форм.</a:t>
            </a:r>
            <a:br>
              <a:rPr lang="ru-RU" sz="1600" dirty="0">
                <a:latin typeface="Times New Roman" panose="02020603050405020304" pitchFamily="18" charset="0"/>
                <a:cs typeface="Times New Roman" panose="02020603050405020304" pitchFamily="18" charset="0"/>
              </a:rPr>
            </a:br>
            <a:endParaRPr lang="ru-RU" sz="1600" dirty="0">
              <a:latin typeface="Times New Roman" panose="02020603050405020304" pitchFamily="18" charset="0"/>
              <a:cs typeface="Times New Roman" panose="02020603050405020304" pitchFamily="18" charset="0"/>
            </a:endParaRPr>
          </a:p>
          <a:p>
            <a:pPr algn="just"/>
            <a:r>
              <a:rPr lang="ru-RU" sz="1600" b="0" i="0" dirty="0">
                <a:solidFill>
                  <a:srgbClr val="333333"/>
                </a:solidFill>
                <a:effectLst/>
                <a:latin typeface="Times New Roman" panose="02020603050405020304" pitchFamily="18" charset="0"/>
                <a:cs typeface="Times New Roman" panose="02020603050405020304" pitchFamily="18" charset="0"/>
              </a:rPr>
              <a:t> От других биогенных элементов фосфор отличается практическим отсутствием газообразных соединений и тем, что большинство фосфатов плохо растворимы. Тем не менее </a:t>
            </a:r>
            <a:r>
              <a:rPr lang="ru-RU" sz="1600" b="1" i="0" dirty="0">
                <a:solidFill>
                  <a:srgbClr val="333333"/>
                </a:solidFill>
                <a:effectLst/>
                <a:latin typeface="Times New Roman" panose="02020603050405020304" pitchFamily="18" charset="0"/>
                <a:cs typeface="Times New Roman" panose="02020603050405020304" pitchFamily="18" charset="0"/>
              </a:rPr>
              <a:t>большое количество соединений фосфора ежегодно поступает в природные воды:</a:t>
            </a:r>
          </a:p>
          <a:p>
            <a:pPr marL="285750" indent="-285750" algn="just">
              <a:buFont typeface="Arial" panose="020B0604020202020204" pitchFamily="34" charset="0"/>
              <a:buChar char="•"/>
            </a:pPr>
            <a:r>
              <a:rPr lang="ru-RU" sz="1600" b="0" i="0" dirty="0">
                <a:solidFill>
                  <a:srgbClr val="333333"/>
                </a:solidFill>
                <a:effectLst/>
                <a:latin typeface="Times New Roman" panose="02020603050405020304" pitchFamily="18" charset="0"/>
                <a:cs typeface="Times New Roman" panose="02020603050405020304" pitchFamily="18" charset="0"/>
              </a:rPr>
              <a:t>вследствие смыва фосфорных удобрений с полей под воздействием орошения и эрозионных процессов;</a:t>
            </a:r>
          </a:p>
          <a:p>
            <a:pPr marL="285750" indent="-285750" algn="just">
              <a:buFont typeface="Arial" panose="020B0604020202020204" pitchFamily="34" charset="0"/>
              <a:buChar char="•"/>
            </a:pPr>
            <a:r>
              <a:rPr lang="ru-RU" sz="1600" b="0" i="0" dirty="0">
                <a:solidFill>
                  <a:srgbClr val="333333"/>
                </a:solidFill>
                <a:effectLst/>
                <a:latin typeface="Times New Roman" panose="02020603050405020304" pitchFamily="18" charset="0"/>
                <a:cs typeface="Times New Roman" panose="02020603050405020304" pitchFamily="18" charset="0"/>
              </a:rPr>
              <a:t>за счет возрастания производства различных фосфорсодержащих препаратов (ядохимикатов, детергентов и т. п.), используемых в сельском хозяйстве, быту, промышленности;</a:t>
            </a:r>
          </a:p>
          <a:p>
            <a:pPr marL="285750" indent="-285750" algn="just">
              <a:buFont typeface="Arial" panose="020B0604020202020204" pitchFamily="34" charset="0"/>
              <a:buChar char="•"/>
            </a:pPr>
            <a:r>
              <a:rPr lang="ru-RU" sz="1600" b="0" i="0" dirty="0">
                <a:solidFill>
                  <a:srgbClr val="333333"/>
                </a:solidFill>
                <a:effectLst/>
                <a:latin typeface="Times New Roman" panose="02020603050405020304" pitchFamily="18" charset="0"/>
                <a:cs typeface="Times New Roman" panose="02020603050405020304" pitchFamily="18" charset="0"/>
              </a:rPr>
              <a:t>вследствие вовлечения в биогеохимический круговорот фосфора, входящего в состав горных пород — фосфоритов и апатитов.</a:t>
            </a:r>
            <a:br>
              <a:rPr lang="ru-RU" sz="1600" dirty="0">
                <a:latin typeface="Times New Roman" panose="02020603050405020304" pitchFamily="18" charset="0"/>
                <a:cs typeface="Times New Roman" panose="02020603050405020304" pitchFamily="18" charset="0"/>
              </a:rPr>
            </a:br>
            <a:endParaRPr lang="ru-RU" sz="1600" dirty="0">
              <a:latin typeface="Times New Roman" panose="02020603050405020304" pitchFamily="18" charset="0"/>
              <a:cs typeface="Times New Roman" panose="02020603050405020304" pitchFamily="18" charset="0"/>
            </a:endParaRPr>
          </a:p>
          <a:p>
            <a:pPr algn="just"/>
            <a:r>
              <a:rPr lang="ru-RU" sz="1600" b="0" i="0" dirty="0">
                <a:solidFill>
                  <a:srgbClr val="333333"/>
                </a:solidFill>
                <a:effectLst/>
                <a:latin typeface="Times New Roman" panose="02020603050405020304" pitchFamily="18" charset="0"/>
                <a:cs typeface="Times New Roman" panose="02020603050405020304" pitchFamily="18" charset="0"/>
              </a:rPr>
              <a:t>Постоянная миграция вызывает </a:t>
            </a:r>
            <a:r>
              <a:rPr lang="ru-RU" sz="1600" b="0" i="0" dirty="0" err="1">
                <a:solidFill>
                  <a:srgbClr val="333333"/>
                </a:solidFill>
                <a:effectLst/>
                <a:latin typeface="Times New Roman" panose="02020603050405020304" pitchFamily="18" charset="0"/>
                <a:cs typeface="Times New Roman" panose="02020603050405020304" pitchFamily="18" charset="0"/>
              </a:rPr>
              <a:t>эвтрофикацию</a:t>
            </a:r>
            <a:r>
              <a:rPr lang="ru-RU" sz="1600" b="0" i="0" dirty="0">
                <a:solidFill>
                  <a:srgbClr val="333333"/>
                </a:solidFill>
                <a:effectLst/>
                <a:latin typeface="Times New Roman" panose="02020603050405020304" pitchFamily="18" charset="0"/>
                <a:cs typeface="Times New Roman" panose="02020603050405020304" pitchFamily="18" charset="0"/>
              </a:rPr>
              <a:t> водоемов суши. Подсчитано, что только за счет поверхностного смыва с каждого гектара пашни ежегодно уносится до 10 кг фосфора.</a:t>
            </a:r>
            <a:br>
              <a:rPr lang="ru-RU" sz="1600" dirty="0">
                <a:latin typeface="Times New Roman" panose="02020603050405020304" pitchFamily="18" charset="0"/>
                <a:cs typeface="Times New Roman" panose="02020603050405020304" pitchFamily="18" charset="0"/>
              </a:rPr>
            </a:br>
            <a:endParaRPr lang="ru-RU" sz="1600" dirty="0">
              <a:latin typeface="Times New Roman" panose="02020603050405020304" pitchFamily="18" charset="0"/>
              <a:cs typeface="Times New Roman" panose="02020603050405020304" pitchFamily="18" charset="0"/>
            </a:endParaRPr>
          </a:p>
          <a:p>
            <a:pPr algn="just"/>
            <a:r>
              <a:rPr lang="ru-RU" sz="1600" b="0" i="0" dirty="0">
                <a:solidFill>
                  <a:srgbClr val="333333"/>
                </a:solidFill>
                <a:effectLst/>
                <a:latin typeface="Times New Roman" panose="02020603050405020304" pitchFamily="18" charset="0"/>
                <a:cs typeface="Times New Roman" panose="02020603050405020304" pitchFamily="18" charset="0"/>
              </a:rPr>
              <a:t>Наряду с удобрениями источником фосфорного загрязнения почв и вод являются фосфорсодержащие пестициды.</a:t>
            </a:r>
          </a:p>
          <a:p>
            <a:pPr algn="just"/>
            <a:r>
              <a:rPr lang="ru-RU" sz="1600" b="0" i="0" dirty="0">
                <a:solidFill>
                  <a:srgbClr val="FF0000"/>
                </a:solidFill>
                <a:effectLst/>
                <a:latin typeface="Times New Roman" panose="02020603050405020304" pitchFamily="18" charset="0"/>
                <a:cs typeface="Times New Roman" panose="02020603050405020304" pitchFamily="18" charset="0"/>
              </a:rPr>
              <a:t>С фосфорными удобрениями в почву поступает также фтор.</a:t>
            </a:r>
            <a:endParaRPr lang="ru-RU" sz="1600" dirty="0">
              <a:solidFill>
                <a:srgbClr val="FF0000"/>
              </a:solidFill>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49A63ED3-94B6-4437-B70F-412BD907897F}"/>
              </a:ext>
            </a:extLst>
          </p:cNvPr>
          <p:cNvPicPr>
            <a:picLocks noChangeAspect="1"/>
          </p:cNvPicPr>
          <p:nvPr/>
        </p:nvPicPr>
        <p:blipFill>
          <a:blip r:embed="rId2"/>
          <a:stretch>
            <a:fillRect/>
          </a:stretch>
        </p:blipFill>
        <p:spPr>
          <a:xfrm>
            <a:off x="7660640" y="1981200"/>
            <a:ext cx="3601720" cy="3601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37579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446BA4-1223-48BB-B761-34FDEA8588DD}"/>
              </a:ext>
            </a:extLst>
          </p:cNvPr>
          <p:cNvSpPr txBox="1"/>
          <p:nvPr/>
        </p:nvSpPr>
        <p:spPr>
          <a:xfrm>
            <a:off x="533400" y="827314"/>
            <a:ext cx="8069035" cy="4185761"/>
          </a:xfrm>
          <a:prstGeom prst="rect">
            <a:avLst/>
          </a:prstGeom>
          <a:noFill/>
        </p:spPr>
        <p:txBody>
          <a:bodyPr wrap="square">
            <a:spAutoFit/>
          </a:bodyPr>
          <a:lstStyle/>
          <a:p>
            <a:pPr algn="ctr"/>
            <a:r>
              <a:rPr lang="ru-RU" sz="2800" b="1" i="0" dirty="0">
                <a:solidFill>
                  <a:srgbClr val="333333"/>
                </a:solidFill>
                <a:effectLst/>
                <a:latin typeface="Times New Roman" panose="02020603050405020304" pitchFamily="18" charset="0"/>
                <a:cs typeface="Times New Roman" panose="02020603050405020304" pitchFamily="18" charset="0"/>
              </a:rPr>
              <a:t>Калийные удобрения</a:t>
            </a:r>
          </a:p>
          <a:p>
            <a:pPr marL="285750" indent="-285750">
              <a:buFont typeface="Arial" panose="020B0604020202020204" pitchFamily="34" charset="0"/>
              <a:buChar char="•"/>
            </a:pPr>
            <a:endParaRPr lang="ru-RU" b="0" i="0" dirty="0">
              <a:solidFill>
                <a:srgbClr val="333333"/>
              </a:solidFill>
              <a:effectLst/>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u-RU" sz="2000" b="0" i="0" dirty="0">
                <a:solidFill>
                  <a:srgbClr val="333333"/>
                </a:solidFill>
                <a:effectLst/>
                <a:latin typeface="Times New Roman" panose="02020603050405020304" pitchFamily="18" charset="0"/>
                <a:cs typeface="Times New Roman" panose="02020603050405020304" pitchFamily="18" charset="0"/>
              </a:rPr>
              <a:t>Поставки калийных удобрений достигают 12 млн. т в год.</a:t>
            </a:r>
          </a:p>
          <a:p>
            <a:pPr marL="285750" indent="-285750" algn="just">
              <a:buFont typeface="Arial" panose="020B0604020202020204" pitchFamily="34" charset="0"/>
              <a:buChar char="•"/>
            </a:pPr>
            <a:endParaRPr lang="ru-RU" sz="2000" b="0" i="0" dirty="0">
              <a:solidFill>
                <a:srgbClr val="333333"/>
              </a:solidFill>
              <a:effectLst/>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u-RU" sz="2000" b="0" i="0" dirty="0">
                <a:solidFill>
                  <a:srgbClr val="333333"/>
                </a:solidFill>
                <a:effectLst/>
                <a:latin typeface="Times New Roman" panose="02020603050405020304" pitchFamily="18" charset="0"/>
                <a:cs typeface="Times New Roman" panose="02020603050405020304" pitchFamily="18" charset="0"/>
              </a:rPr>
              <a:t>Калий играет важную и многообразную роль в жизнедеятельности растений, однако большинство калийных удобрений содержит балластные вещества, не только загрязняющие почву, но и в определенных количествах вредные для растений.</a:t>
            </a:r>
          </a:p>
          <a:p>
            <a:pPr marL="285750" indent="-285750" algn="just">
              <a:buFont typeface="Arial" panose="020B0604020202020204" pitchFamily="34" charset="0"/>
              <a:buChar char="•"/>
            </a:pPr>
            <a:endParaRPr lang="ru-RU" sz="2000" b="0" i="0" dirty="0">
              <a:solidFill>
                <a:srgbClr val="333333"/>
              </a:solidFill>
              <a:effectLst/>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u-RU" sz="2000" b="0" i="0" dirty="0">
                <a:solidFill>
                  <a:srgbClr val="333333"/>
                </a:solidFill>
                <a:effectLst/>
                <a:latin typeface="Times New Roman" panose="02020603050405020304" pitchFamily="18" charset="0"/>
                <a:cs typeface="Times New Roman" panose="02020603050405020304" pitchFamily="18" charset="0"/>
              </a:rPr>
              <a:t>Так, сильвинит (</a:t>
            </a:r>
            <a:r>
              <a:rPr lang="ru-RU" sz="2000" b="0" i="0" dirty="0" err="1">
                <a:solidFill>
                  <a:srgbClr val="333333"/>
                </a:solidFill>
                <a:effectLst/>
                <a:latin typeface="Times New Roman" panose="02020603050405020304" pitchFamily="18" charset="0"/>
                <a:cs typeface="Times New Roman" panose="02020603050405020304" pitchFamily="18" charset="0"/>
              </a:rPr>
              <a:t>nКСI+nNaCl</a:t>
            </a:r>
            <a:r>
              <a:rPr lang="ru-RU" sz="2000" b="0" i="0" dirty="0">
                <a:solidFill>
                  <a:srgbClr val="333333"/>
                </a:solidFill>
                <a:effectLst/>
                <a:latin typeface="Times New Roman" panose="02020603050405020304" pitchFamily="18" charset="0"/>
                <a:cs typeface="Times New Roman" panose="02020603050405020304" pitchFamily="18" charset="0"/>
              </a:rPr>
              <a:t>), каинит (КСI*MgS04*ЗН20), карналлит (KCI*</a:t>
            </a:r>
            <a:r>
              <a:rPr lang="ru-RU" sz="2000" b="0" i="0" dirty="0" err="1">
                <a:solidFill>
                  <a:srgbClr val="333333"/>
                </a:solidFill>
                <a:effectLst/>
                <a:latin typeface="Times New Roman" panose="02020603050405020304" pitchFamily="18" charset="0"/>
                <a:cs typeface="Times New Roman" panose="02020603050405020304" pitchFamily="18" charset="0"/>
              </a:rPr>
              <a:t>MgCI</a:t>
            </a:r>
            <a:r>
              <a:rPr lang="ru-RU" sz="2000" b="0" i="0" dirty="0">
                <a:solidFill>
                  <a:srgbClr val="333333"/>
                </a:solidFill>
                <a:effectLst/>
                <a:latin typeface="Times New Roman" panose="02020603050405020304" pitchFamily="18" charset="0"/>
                <a:cs typeface="Times New Roman" panose="02020603050405020304" pitchFamily="18" charset="0"/>
              </a:rPr>
              <a:t>*6Н20) содержат хлор и натрий в больших количествах, токсичных для растений, причем доля натрия и хлора составляет 75—80 и 50% соответственно.</a:t>
            </a:r>
            <a:endParaRPr lang="ru-RU" sz="2000" dirty="0">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85ABB68C-B0BF-4416-A257-A24C42F32403}"/>
              </a:ext>
            </a:extLst>
          </p:cNvPr>
          <p:cNvPicPr>
            <a:picLocks noChangeAspect="1"/>
          </p:cNvPicPr>
          <p:nvPr/>
        </p:nvPicPr>
        <p:blipFill>
          <a:blip r:embed="rId2"/>
          <a:stretch>
            <a:fillRect/>
          </a:stretch>
        </p:blipFill>
        <p:spPr>
          <a:xfrm>
            <a:off x="8866476" y="1800514"/>
            <a:ext cx="3603048" cy="36030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43926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1625A01-0C47-4ECD-8671-2502D89F1280}"/>
              </a:ext>
            </a:extLst>
          </p:cNvPr>
          <p:cNvSpPr txBox="1"/>
          <p:nvPr/>
        </p:nvSpPr>
        <p:spPr>
          <a:xfrm>
            <a:off x="251460" y="0"/>
            <a:ext cx="11407140" cy="4154984"/>
          </a:xfrm>
          <a:prstGeom prst="rect">
            <a:avLst/>
          </a:prstGeom>
          <a:solidFill>
            <a:schemeClr val="bg1"/>
          </a:solidFill>
        </p:spPr>
        <p:txBody>
          <a:bodyPr wrap="square">
            <a:spAutoFit/>
          </a:bodyPr>
          <a:lstStyle/>
          <a:p>
            <a:pPr algn="ctr"/>
            <a:r>
              <a:rPr lang="ru-RU" sz="2400" b="1" i="0" dirty="0">
                <a:solidFill>
                  <a:srgbClr val="333333"/>
                </a:solidFill>
                <a:effectLst/>
                <a:latin typeface="Times New Roman" panose="02020603050405020304" pitchFamily="18" charset="0"/>
                <a:cs typeface="Times New Roman" panose="02020603050405020304" pitchFamily="18" charset="0"/>
              </a:rPr>
              <a:t>Загрязнение почвы при использовании органических удобрений</a:t>
            </a:r>
            <a:br>
              <a:rPr lang="ru-RU" sz="1200" dirty="0">
                <a:latin typeface="Times New Roman" panose="02020603050405020304" pitchFamily="18" charset="0"/>
                <a:cs typeface="Times New Roman" panose="02020603050405020304" pitchFamily="18" charset="0"/>
              </a:rPr>
            </a:br>
            <a:endParaRPr lang="ru-RU" sz="1600" dirty="0">
              <a:latin typeface="Times New Roman" panose="02020603050405020304" pitchFamily="18" charset="0"/>
              <a:cs typeface="Times New Roman" panose="02020603050405020304" pitchFamily="18" charset="0"/>
            </a:endParaRPr>
          </a:p>
          <a:p>
            <a:pPr marL="171450" indent="-171450" algn="just">
              <a:buFont typeface="Arial" panose="020B0604020202020204" pitchFamily="34" charset="0"/>
              <a:buChar char="•"/>
            </a:pPr>
            <a:r>
              <a:rPr lang="ru-RU" sz="1600" b="0" i="0" dirty="0">
                <a:solidFill>
                  <a:srgbClr val="333333"/>
                </a:solidFill>
                <a:effectLst/>
                <a:latin typeface="Times New Roman" panose="02020603050405020304" pitchFamily="18" charset="0"/>
                <a:cs typeface="Times New Roman" panose="02020603050405020304" pitchFamily="18" charset="0"/>
              </a:rPr>
              <a:t>При неграмотном использовании в качестве удобрений отходов животноводства и птицеводства происходит загрязнение почвы и сельскохозяйственных растений патогенными микроорганизмами и семенами сорных трав, перенасыщение</a:t>
            </a:r>
            <a:br>
              <a:rPr lang="ru-RU" sz="1600" dirty="0">
                <a:latin typeface="Times New Roman" panose="02020603050405020304" pitchFamily="18" charset="0"/>
                <a:cs typeface="Times New Roman" panose="02020603050405020304" pitchFamily="18" charset="0"/>
              </a:rPr>
            </a:br>
            <a:r>
              <a:rPr lang="ru-RU" sz="1600" b="0" i="0" dirty="0">
                <a:solidFill>
                  <a:srgbClr val="333333"/>
                </a:solidFill>
                <a:effectLst/>
                <a:latin typeface="Times New Roman" panose="02020603050405020304" pitchFamily="18" charset="0"/>
                <a:cs typeface="Times New Roman" panose="02020603050405020304" pitchFamily="18" charset="0"/>
              </a:rPr>
              <a:t>питательными веществами пахотного слоя удобряемых угодий. </a:t>
            </a:r>
          </a:p>
          <a:p>
            <a:pPr marL="171450" indent="-171450" algn="just">
              <a:buFont typeface="Arial" panose="020B0604020202020204" pitchFamily="34" charset="0"/>
              <a:buChar char="•"/>
            </a:pPr>
            <a:endParaRPr lang="ru-RU" sz="1600" b="0" i="0" dirty="0">
              <a:solidFill>
                <a:srgbClr val="333333"/>
              </a:solidFill>
              <a:effectLst/>
              <a:latin typeface="Times New Roman" panose="02020603050405020304" pitchFamily="18" charset="0"/>
              <a:cs typeface="Times New Roman" panose="02020603050405020304" pitchFamily="18" charset="0"/>
            </a:endParaRPr>
          </a:p>
          <a:p>
            <a:pPr marL="171450" indent="-171450" algn="just">
              <a:buFont typeface="Arial" panose="020B0604020202020204" pitchFamily="34" charset="0"/>
              <a:buChar char="•"/>
            </a:pPr>
            <a:r>
              <a:rPr lang="ru-RU" sz="1600" b="0" i="0" dirty="0">
                <a:solidFill>
                  <a:srgbClr val="333333"/>
                </a:solidFill>
                <a:effectLst/>
                <a:latin typeface="Times New Roman" panose="02020603050405020304" pitchFamily="18" charset="0"/>
                <a:cs typeface="Times New Roman" panose="02020603050405020304" pitchFamily="18" charset="0"/>
              </a:rPr>
              <a:t>С поверхностными стоками биогенные элементы и патогены поступают в водоемы, стимулируя развитие сине-зеленых водорослей, снижая содержание кислорода в воде, вызывая заморы рыбы.</a:t>
            </a:r>
          </a:p>
          <a:p>
            <a:pPr marL="171450" indent="-171450" algn="just">
              <a:buFont typeface="Arial" panose="020B0604020202020204" pitchFamily="34" charset="0"/>
              <a:buChar char="•"/>
            </a:pPr>
            <a:endParaRPr lang="ru-RU" sz="1600" b="0" i="0" dirty="0">
              <a:solidFill>
                <a:srgbClr val="333333"/>
              </a:solidFill>
              <a:effectLst/>
              <a:latin typeface="Times New Roman" panose="02020603050405020304" pitchFamily="18" charset="0"/>
              <a:cs typeface="Times New Roman" panose="02020603050405020304" pitchFamily="18" charset="0"/>
            </a:endParaRPr>
          </a:p>
          <a:p>
            <a:pPr marL="171450" indent="-171450" algn="just">
              <a:buFont typeface="Arial" panose="020B0604020202020204" pitchFamily="34" charset="0"/>
              <a:buChar char="•"/>
            </a:pPr>
            <a:r>
              <a:rPr lang="ru-RU" sz="1600" b="0" i="0" dirty="0">
                <a:solidFill>
                  <a:srgbClr val="333333"/>
                </a:solidFill>
                <a:effectLst/>
                <a:latin typeface="Times New Roman" panose="02020603050405020304" pitchFamily="18" charset="0"/>
                <a:cs typeface="Times New Roman" panose="02020603050405020304" pitchFamily="18" charset="0"/>
              </a:rPr>
              <a:t>Избыточное внесение экскрементов животных в почву ведет к увеличению содержания в ней подвижного цинка и железа, иногда меди и магния, к повышению содержания нитратов.</a:t>
            </a:r>
          </a:p>
          <a:p>
            <a:pPr marL="171450" indent="-171450" algn="just">
              <a:buFont typeface="Arial" panose="020B0604020202020204" pitchFamily="34" charset="0"/>
              <a:buChar char="•"/>
            </a:pPr>
            <a:endParaRPr lang="ru-RU" sz="1600" dirty="0">
              <a:solidFill>
                <a:srgbClr val="333333"/>
              </a:solidFill>
              <a:latin typeface="Times New Roman" panose="02020603050405020304" pitchFamily="18" charset="0"/>
              <a:cs typeface="Times New Roman" panose="02020603050405020304" pitchFamily="18" charset="0"/>
            </a:endParaRPr>
          </a:p>
          <a:p>
            <a:pPr marL="171450" indent="-171450" algn="just">
              <a:buFont typeface="Arial" panose="020B0604020202020204" pitchFamily="34" charset="0"/>
              <a:buChar char="•"/>
            </a:pPr>
            <a:r>
              <a:rPr lang="ru-RU" sz="1600" b="0" i="0" dirty="0">
                <a:solidFill>
                  <a:srgbClr val="333333"/>
                </a:solidFill>
                <a:effectLst/>
                <a:latin typeface="Times New Roman" panose="02020603050405020304" pitchFamily="18" charset="0"/>
                <a:cs typeface="Times New Roman" panose="02020603050405020304" pitchFamily="18" charset="0"/>
              </a:rPr>
              <a:t>Применение больших количеств навоза на пастбищах также приводит к появлению избыточного NO-3 в почвах и кормовых культурах, вызывая нарушения обмена веществ у животных. Аналогичное действие вызывает силос с повышенным содержанием нитратов. Продукция животноводства также может содержать нитраты выше допустимых норм, если животных кормили подобными кормами.</a:t>
            </a:r>
            <a:endParaRPr lang="ru-RU" sz="1600" dirty="0">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6678BDA8-6C21-4B4B-BA81-9C790A65C896}"/>
              </a:ext>
            </a:extLst>
          </p:cNvPr>
          <p:cNvPicPr>
            <a:picLocks noChangeAspect="1"/>
          </p:cNvPicPr>
          <p:nvPr/>
        </p:nvPicPr>
        <p:blipFill>
          <a:blip r:embed="rId2"/>
          <a:stretch>
            <a:fillRect/>
          </a:stretch>
        </p:blipFill>
        <p:spPr>
          <a:xfrm>
            <a:off x="6608430" y="3852803"/>
            <a:ext cx="4566300" cy="5576054"/>
          </a:xfrm>
          <a:prstGeom prst="rect">
            <a:avLst/>
          </a:prstGeom>
        </p:spPr>
      </p:pic>
    </p:spTree>
    <p:extLst>
      <p:ext uri="{BB962C8B-B14F-4D97-AF65-F5344CB8AC3E}">
        <p14:creationId xmlns:p14="http://schemas.microsoft.com/office/powerpoint/2010/main" val="1195465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FCBACE5-921D-4BE0-BF46-5013748EDA2A}"/>
              </a:ext>
            </a:extLst>
          </p:cNvPr>
          <p:cNvSpPr txBox="1"/>
          <p:nvPr/>
        </p:nvSpPr>
        <p:spPr>
          <a:xfrm>
            <a:off x="373380" y="742474"/>
            <a:ext cx="11818620" cy="5262979"/>
          </a:xfrm>
          <a:prstGeom prst="rect">
            <a:avLst/>
          </a:prstGeom>
          <a:solidFill>
            <a:schemeClr val="bg1"/>
          </a:solidFill>
        </p:spPr>
        <p:txBody>
          <a:bodyPr wrap="square">
            <a:spAutoFit/>
          </a:bodyPr>
          <a:lstStyle/>
          <a:p>
            <a:pPr algn="ctr"/>
            <a:r>
              <a:rPr lang="ru-RU" sz="2400" b="1" i="0" dirty="0">
                <a:solidFill>
                  <a:srgbClr val="333333"/>
                </a:solidFill>
                <a:effectLst/>
                <a:latin typeface="Times New Roman" panose="02020603050405020304" pitchFamily="18" charset="0"/>
                <a:cs typeface="Times New Roman" panose="02020603050405020304" pitchFamily="18" charset="0"/>
              </a:rPr>
              <a:t>Причины загрязнения биосферы при использовании органических удобрений</a:t>
            </a:r>
          </a:p>
          <a:p>
            <a:pPr algn="ctr"/>
            <a:endParaRPr lang="ru-RU" sz="2400" b="1" i="0" dirty="0">
              <a:solidFill>
                <a:srgbClr val="333333"/>
              </a:solidFill>
              <a:effectLst/>
              <a:latin typeface="Times New Roman" panose="02020603050405020304" pitchFamily="18" charset="0"/>
              <a:cs typeface="Times New Roman" panose="02020603050405020304" pitchFamily="18" charset="0"/>
            </a:endParaRPr>
          </a:p>
          <a:p>
            <a:r>
              <a:rPr lang="ru-RU" sz="1800" b="0" i="0" dirty="0">
                <a:solidFill>
                  <a:srgbClr val="333333"/>
                </a:solidFill>
                <a:effectLst/>
                <a:latin typeface="Times New Roman" panose="02020603050405020304" pitchFamily="18" charset="0"/>
                <a:cs typeface="Times New Roman" panose="02020603050405020304" pitchFamily="18" charset="0"/>
              </a:rPr>
              <a:t>Загрязнение биосферы при использовании отходов животноводства в земледелии происходит </a:t>
            </a:r>
            <a:r>
              <a:rPr lang="ru-RU" sz="1800" b="0" i="0" dirty="0" err="1">
                <a:solidFill>
                  <a:srgbClr val="333333"/>
                </a:solidFill>
                <a:effectLst/>
                <a:latin typeface="Times New Roman" panose="02020603050405020304" pitchFamily="18" charset="0"/>
                <a:cs typeface="Times New Roman" panose="02020603050405020304" pitchFamily="18" charset="0"/>
              </a:rPr>
              <a:t>изза</a:t>
            </a:r>
            <a:r>
              <a:rPr lang="ru-RU" sz="1800" b="0" i="0" dirty="0">
                <a:solidFill>
                  <a:srgbClr val="333333"/>
                </a:solidFill>
                <a:effectLst/>
                <a:latin typeface="Times New Roman" panose="02020603050405020304" pitchFamily="18" charset="0"/>
                <a:cs typeface="Times New Roman" panose="02020603050405020304" pitchFamily="18" charset="0"/>
              </a:rPr>
              <a:t> недостатков технологии их переработки и внесения в почву. К таким недостаткам можно</a:t>
            </a:r>
            <a:r>
              <a:rPr lang="ru-RU" b="0" i="0" dirty="0">
                <a:solidFill>
                  <a:srgbClr val="333333"/>
                </a:solidFill>
                <a:effectLst/>
                <a:latin typeface="Times New Roman" panose="02020603050405020304" pitchFamily="18" charset="0"/>
                <a:cs typeface="Times New Roman" panose="02020603050405020304" pitchFamily="18" charset="0"/>
              </a:rPr>
              <a:t> </a:t>
            </a:r>
            <a:r>
              <a:rPr lang="ru-RU" sz="1800" b="0" i="0" dirty="0">
                <a:solidFill>
                  <a:srgbClr val="333333"/>
                </a:solidFill>
                <a:effectLst/>
                <a:latin typeface="Times New Roman" panose="02020603050405020304" pitchFamily="18" charset="0"/>
                <a:cs typeface="Times New Roman" panose="02020603050405020304" pitchFamily="18" charset="0"/>
              </a:rPr>
              <a:t>отнести :</a:t>
            </a:r>
            <a:endParaRPr lang="ru-RU" b="0" i="0" dirty="0">
              <a:solidFill>
                <a:srgbClr val="333333"/>
              </a:solidFill>
              <a:effectLst/>
              <a:latin typeface="Times New Roman" panose="02020603050405020304" pitchFamily="18" charset="0"/>
              <a:cs typeface="Times New Roman" panose="02020603050405020304" pitchFamily="18" charset="0"/>
            </a:endParaRPr>
          </a:p>
          <a:p>
            <a:pPr marL="342900" indent="-342900">
              <a:buAutoNum type="arabicParenR"/>
            </a:pPr>
            <a:r>
              <a:rPr lang="ru-RU" sz="1800" b="0" i="0" dirty="0">
                <a:solidFill>
                  <a:srgbClr val="333333"/>
                </a:solidFill>
                <a:effectLst/>
                <a:latin typeface="Times New Roman" panose="02020603050405020304" pitchFamily="18" charset="0"/>
                <a:cs typeface="Times New Roman" panose="02020603050405020304" pitchFamily="18" charset="0"/>
              </a:rPr>
              <a:t>недостаток оборудования для использования в орошении животноводческих стоков и жидкой</a:t>
            </a:r>
            <a:r>
              <a:rPr lang="ru-RU" b="0" i="0" dirty="0">
                <a:solidFill>
                  <a:srgbClr val="333333"/>
                </a:solidFill>
                <a:effectLst/>
                <a:latin typeface="Times New Roman" panose="02020603050405020304" pitchFamily="18" charset="0"/>
                <a:cs typeface="Times New Roman" panose="02020603050405020304" pitchFamily="18" charset="0"/>
              </a:rPr>
              <a:t> </a:t>
            </a:r>
            <a:r>
              <a:rPr lang="ru-RU" sz="1800" b="0" i="0" dirty="0">
                <a:solidFill>
                  <a:srgbClr val="333333"/>
                </a:solidFill>
                <a:effectLst/>
                <a:latin typeface="Times New Roman" panose="02020603050405020304" pitchFamily="18" charset="0"/>
                <a:cs typeface="Times New Roman" panose="02020603050405020304" pitchFamily="18" charset="0"/>
              </a:rPr>
              <a:t>фракции </a:t>
            </a:r>
            <a:r>
              <a:rPr lang="ru-RU" sz="1800" b="0" i="0" dirty="0" err="1">
                <a:solidFill>
                  <a:srgbClr val="333333"/>
                </a:solidFill>
                <a:effectLst/>
                <a:latin typeface="Times New Roman" panose="02020603050405020304" pitchFamily="18" charset="0"/>
                <a:cs typeface="Times New Roman" panose="02020603050405020304" pitchFamily="18" charset="0"/>
              </a:rPr>
              <a:t>бесподстилочного</a:t>
            </a:r>
            <a:r>
              <a:rPr lang="ru-RU" sz="1800" b="0" i="0" dirty="0">
                <a:solidFill>
                  <a:srgbClr val="333333"/>
                </a:solidFill>
                <a:effectLst/>
                <a:latin typeface="Times New Roman" panose="02020603050405020304" pitchFamily="18" charset="0"/>
                <a:cs typeface="Times New Roman" panose="02020603050405020304" pitchFamily="18" charset="0"/>
              </a:rPr>
              <a:t> навоза, отсутствие трубопроводного транспорта, полевых</a:t>
            </a:r>
            <a:r>
              <a:rPr lang="ru-RU" b="0" i="0" dirty="0">
                <a:solidFill>
                  <a:srgbClr val="333333"/>
                </a:solidFill>
                <a:effectLst/>
                <a:latin typeface="Times New Roman" panose="02020603050405020304" pitchFamily="18" charset="0"/>
                <a:cs typeface="Times New Roman" panose="02020603050405020304" pitchFamily="18" charset="0"/>
              </a:rPr>
              <a:t> </a:t>
            </a:r>
            <a:r>
              <a:rPr lang="ru-RU" sz="1800" b="0" i="0" dirty="0">
                <a:solidFill>
                  <a:srgbClr val="333333"/>
                </a:solidFill>
                <a:effectLst/>
                <a:latin typeface="Times New Roman" panose="02020603050405020304" pitchFamily="18" charset="0"/>
                <a:cs typeface="Times New Roman" panose="02020603050405020304" pitchFamily="18" charset="0"/>
              </a:rPr>
              <a:t>навозохранилищ;</a:t>
            </a:r>
            <a:endParaRPr lang="ru-RU" b="0" i="0" dirty="0">
              <a:solidFill>
                <a:srgbClr val="333333"/>
              </a:solidFill>
              <a:effectLst/>
              <a:latin typeface="Times New Roman" panose="02020603050405020304" pitchFamily="18" charset="0"/>
              <a:cs typeface="Times New Roman" panose="02020603050405020304" pitchFamily="18" charset="0"/>
            </a:endParaRPr>
          </a:p>
          <a:p>
            <a:pPr marL="342900" indent="-342900">
              <a:buAutoNum type="arabicParenR"/>
            </a:pPr>
            <a:r>
              <a:rPr lang="ru-RU" sz="1800" b="0" i="0" dirty="0">
                <a:solidFill>
                  <a:srgbClr val="333333"/>
                </a:solidFill>
                <a:effectLst/>
                <a:latin typeface="Times New Roman" panose="02020603050405020304" pitchFamily="18" charset="0"/>
                <a:cs typeface="Times New Roman" panose="02020603050405020304" pitchFamily="18" charset="0"/>
              </a:rPr>
              <a:t> недостаточное использование подстилочных материалов (соломы и торфа), несовершенство</a:t>
            </a:r>
            <a:r>
              <a:rPr lang="ru-RU" b="0" i="0" dirty="0">
                <a:solidFill>
                  <a:srgbClr val="333333"/>
                </a:solidFill>
                <a:effectLst/>
                <a:latin typeface="Times New Roman" panose="02020603050405020304" pitchFamily="18" charset="0"/>
                <a:cs typeface="Times New Roman" panose="02020603050405020304" pitchFamily="18" charset="0"/>
              </a:rPr>
              <a:t> </a:t>
            </a:r>
            <a:r>
              <a:rPr lang="ru-RU" sz="1800" b="0" i="0" dirty="0">
                <a:solidFill>
                  <a:srgbClr val="333333"/>
                </a:solidFill>
                <a:effectLst/>
                <a:latin typeface="Times New Roman" panose="02020603050405020304" pitchFamily="18" charset="0"/>
                <a:cs typeface="Times New Roman" panose="02020603050405020304" pitchFamily="18" charset="0"/>
              </a:rPr>
              <a:t>систем </a:t>
            </a:r>
            <a:r>
              <a:rPr lang="ru-RU" sz="1800" b="0" i="0" dirty="0" err="1">
                <a:solidFill>
                  <a:srgbClr val="333333"/>
                </a:solidFill>
                <a:effectLst/>
                <a:latin typeface="Times New Roman" panose="02020603050405020304" pitchFamily="18" charset="0"/>
                <a:cs typeface="Times New Roman" panose="02020603050405020304" pitchFamily="18" charset="0"/>
              </a:rPr>
              <a:t>навозоудаления</a:t>
            </a:r>
            <a:r>
              <a:rPr lang="ru-RU" sz="1800" b="0" i="0" dirty="0">
                <a:solidFill>
                  <a:srgbClr val="333333"/>
                </a:solidFill>
                <a:effectLst/>
                <a:latin typeface="Times New Roman" panose="02020603050405020304" pitchFamily="18" charset="0"/>
                <a:cs typeface="Times New Roman" panose="02020603050405020304" pitchFamily="18" charset="0"/>
              </a:rPr>
              <a:t>, что в 1,5— 2,0 раза снижает выход органических удобрений и вызывает</a:t>
            </a:r>
            <a:r>
              <a:rPr lang="ru-RU" b="0" i="0" dirty="0">
                <a:solidFill>
                  <a:srgbClr val="333333"/>
                </a:solidFill>
                <a:effectLst/>
                <a:latin typeface="Times New Roman" panose="02020603050405020304" pitchFamily="18" charset="0"/>
                <a:cs typeface="Times New Roman" panose="02020603050405020304" pitchFamily="18" charset="0"/>
              </a:rPr>
              <a:t> </a:t>
            </a:r>
            <a:r>
              <a:rPr lang="ru-RU" sz="1800" b="0" i="0" dirty="0">
                <a:solidFill>
                  <a:srgbClr val="333333"/>
                </a:solidFill>
                <a:effectLst/>
                <a:latin typeface="Times New Roman" panose="02020603050405020304" pitchFamily="18" charset="0"/>
                <a:cs typeface="Times New Roman" panose="02020603050405020304" pitchFamily="18" charset="0"/>
              </a:rPr>
              <a:t>ежегодные потери десятков миллионов тонн жидких органических компонентов навоза;</a:t>
            </a:r>
            <a:endParaRPr lang="ru-RU" b="0" i="0" dirty="0">
              <a:solidFill>
                <a:srgbClr val="333333"/>
              </a:solidFill>
              <a:effectLst/>
              <a:latin typeface="Times New Roman" panose="02020603050405020304" pitchFamily="18" charset="0"/>
              <a:cs typeface="Times New Roman" panose="02020603050405020304" pitchFamily="18" charset="0"/>
            </a:endParaRPr>
          </a:p>
          <a:p>
            <a:pPr marL="342900" indent="-342900">
              <a:buAutoNum type="arabicParenR"/>
            </a:pPr>
            <a:r>
              <a:rPr lang="ru-RU" sz="1800" b="0" i="0" dirty="0">
                <a:solidFill>
                  <a:srgbClr val="333333"/>
                </a:solidFill>
                <a:effectLst/>
                <a:latin typeface="Times New Roman" panose="02020603050405020304" pitchFamily="18" charset="0"/>
                <a:cs typeface="Times New Roman" panose="02020603050405020304" pitchFamily="18" charset="0"/>
              </a:rPr>
              <a:t> недостаточная оснащенность большинства хозяйств техникой для компостирования,</a:t>
            </a:r>
            <a:r>
              <a:rPr lang="ru-RU" b="0" i="0" dirty="0">
                <a:solidFill>
                  <a:srgbClr val="333333"/>
                </a:solidFill>
                <a:effectLst/>
                <a:latin typeface="Times New Roman" panose="02020603050405020304" pitchFamily="18" charset="0"/>
                <a:cs typeface="Times New Roman" panose="02020603050405020304" pitchFamily="18" charset="0"/>
              </a:rPr>
              <a:t> </a:t>
            </a:r>
            <a:r>
              <a:rPr lang="ru-RU" sz="1800" b="0" i="0" dirty="0">
                <a:solidFill>
                  <a:srgbClr val="333333"/>
                </a:solidFill>
                <a:effectLst/>
                <a:latin typeface="Times New Roman" panose="02020603050405020304" pitchFamily="18" charset="0"/>
                <a:cs typeface="Times New Roman" panose="02020603050405020304" pitchFamily="18" charset="0"/>
              </a:rPr>
              <a:t>навозохранилищами и площадками для компостирования, что снижает количество и качество</a:t>
            </a:r>
            <a:r>
              <a:rPr lang="ru-RU" b="0" i="0" dirty="0">
                <a:solidFill>
                  <a:srgbClr val="333333"/>
                </a:solidFill>
                <a:effectLst/>
                <a:latin typeface="Times New Roman" panose="02020603050405020304" pitchFamily="18" charset="0"/>
                <a:cs typeface="Times New Roman" panose="02020603050405020304" pitchFamily="18" charset="0"/>
              </a:rPr>
              <a:t> </a:t>
            </a:r>
            <a:r>
              <a:rPr lang="ru-RU" sz="1800" b="0" i="0" dirty="0">
                <a:solidFill>
                  <a:srgbClr val="333333"/>
                </a:solidFill>
                <a:effectLst/>
                <a:latin typeface="Times New Roman" panose="02020603050405020304" pitchFamily="18" charset="0"/>
                <a:cs typeface="Times New Roman" panose="02020603050405020304" pitchFamily="18" charset="0"/>
              </a:rPr>
              <a:t>компостов на базе навоза;</a:t>
            </a:r>
            <a:endParaRPr lang="ru-RU" dirty="0">
              <a:solidFill>
                <a:srgbClr val="333333"/>
              </a:solidFill>
              <a:latin typeface="Times New Roman" panose="02020603050405020304" pitchFamily="18" charset="0"/>
              <a:cs typeface="Times New Roman" panose="02020603050405020304" pitchFamily="18" charset="0"/>
            </a:endParaRPr>
          </a:p>
          <a:p>
            <a:pPr marL="342900" indent="-342900">
              <a:buAutoNum type="arabicParenR"/>
            </a:pPr>
            <a:r>
              <a:rPr lang="ru-RU" sz="1800" b="0" i="0" dirty="0">
                <a:solidFill>
                  <a:srgbClr val="333333"/>
                </a:solidFill>
                <a:effectLst/>
                <a:latin typeface="Times New Roman" panose="02020603050405020304" pitchFamily="18" charset="0"/>
                <a:cs typeface="Times New Roman" panose="02020603050405020304" pitchFamily="18" charset="0"/>
              </a:rPr>
              <a:t> широкое использование свежего, </a:t>
            </a:r>
            <a:r>
              <a:rPr lang="ru-RU" sz="1800" b="0" i="0" dirty="0" err="1">
                <a:solidFill>
                  <a:srgbClr val="333333"/>
                </a:solidFill>
                <a:effectLst/>
                <a:latin typeface="Times New Roman" panose="02020603050405020304" pitchFamily="18" charset="0"/>
                <a:cs typeface="Times New Roman" panose="02020603050405020304" pitchFamily="18" charset="0"/>
              </a:rPr>
              <a:t>неперепревшего</a:t>
            </a:r>
            <a:r>
              <a:rPr lang="ru-RU" sz="1800" b="0" i="0" dirty="0">
                <a:solidFill>
                  <a:srgbClr val="333333"/>
                </a:solidFill>
                <a:effectLst/>
                <a:latin typeface="Times New Roman" panose="02020603050405020304" pitchFamily="18" charset="0"/>
                <a:cs typeface="Times New Roman" panose="02020603050405020304" pitchFamily="18" charset="0"/>
              </a:rPr>
              <a:t> навоза, повышающего засоренность</a:t>
            </a:r>
            <a:r>
              <a:rPr lang="ru-RU" b="0" i="0" dirty="0">
                <a:solidFill>
                  <a:srgbClr val="333333"/>
                </a:solidFill>
                <a:effectLst/>
                <a:latin typeface="Times New Roman" panose="02020603050405020304" pitchFamily="18" charset="0"/>
                <a:cs typeface="Times New Roman" panose="02020603050405020304" pitchFamily="18" charset="0"/>
              </a:rPr>
              <a:t> </a:t>
            </a:r>
            <a:r>
              <a:rPr lang="ru-RU" sz="1800" b="0" i="0" dirty="0">
                <a:solidFill>
                  <a:srgbClr val="333333"/>
                </a:solidFill>
                <a:effectLst/>
                <a:latin typeface="Times New Roman" panose="02020603050405020304" pitchFamily="18" charset="0"/>
                <a:cs typeface="Times New Roman" panose="02020603050405020304" pitchFamily="18" charset="0"/>
              </a:rPr>
              <a:t>посевов и опасность загрязнения почв патогенами и гельминтами;</a:t>
            </a:r>
            <a:endParaRPr lang="ru-RU" b="0" i="0" dirty="0">
              <a:solidFill>
                <a:srgbClr val="333333"/>
              </a:solidFill>
              <a:effectLst/>
              <a:latin typeface="Times New Roman" panose="02020603050405020304" pitchFamily="18" charset="0"/>
              <a:cs typeface="Times New Roman" panose="02020603050405020304" pitchFamily="18" charset="0"/>
            </a:endParaRPr>
          </a:p>
          <a:p>
            <a:pPr marL="342900" indent="-342900">
              <a:buAutoNum type="arabicParenR"/>
            </a:pPr>
            <a:r>
              <a:rPr lang="ru-RU" sz="1800" b="0" i="0" dirty="0">
                <a:solidFill>
                  <a:srgbClr val="333333"/>
                </a:solidFill>
                <a:effectLst/>
                <a:latin typeface="Times New Roman" panose="02020603050405020304" pitchFamily="18" charset="0"/>
                <a:cs typeface="Times New Roman" panose="02020603050405020304" pitchFamily="18" charset="0"/>
              </a:rPr>
              <a:t> отсутствие совершенной техники для внесения органических удобрений, недостаточное</a:t>
            </a:r>
            <a:r>
              <a:rPr lang="ru-RU" b="0" i="0" dirty="0">
                <a:solidFill>
                  <a:srgbClr val="333333"/>
                </a:solidFill>
                <a:effectLst/>
                <a:latin typeface="Times New Roman" panose="02020603050405020304" pitchFamily="18" charset="0"/>
                <a:cs typeface="Times New Roman" panose="02020603050405020304" pitchFamily="18" charset="0"/>
              </a:rPr>
              <a:t> </a:t>
            </a:r>
            <a:r>
              <a:rPr lang="ru-RU" sz="1800" b="0" i="0" dirty="0">
                <a:solidFill>
                  <a:srgbClr val="333333"/>
                </a:solidFill>
                <a:effectLst/>
                <a:latin typeface="Times New Roman" panose="02020603050405020304" pitchFamily="18" charset="0"/>
                <a:cs typeface="Times New Roman" panose="02020603050405020304" pitchFamily="18" charset="0"/>
              </a:rPr>
              <a:t>использование навозоразбрасывателей и, как следствие, неравномерное внесение навоза и</a:t>
            </a:r>
            <a:r>
              <a:rPr lang="ru-RU" b="0" i="0" dirty="0">
                <a:solidFill>
                  <a:srgbClr val="333333"/>
                </a:solidFill>
                <a:effectLst/>
                <a:latin typeface="Times New Roman" panose="02020603050405020304" pitchFamily="18" charset="0"/>
                <a:cs typeface="Times New Roman" panose="02020603050405020304" pitchFamily="18" charset="0"/>
              </a:rPr>
              <a:t> </a:t>
            </a:r>
            <a:r>
              <a:rPr lang="ru-RU" sz="1800" b="0" i="0" dirty="0">
                <a:solidFill>
                  <a:srgbClr val="333333"/>
                </a:solidFill>
                <a:effectLst/>
                <a:latin typeface="Times New Roman" panose="02020603050405020304" pitchFamily="18" charset="0"/>
                <a:cs typeface="Times New Roman" panose="02020603050405020304" pitchFamily="18" charset="0"/>
              </a:rPr>
              <a:t>компостов;</a:t>
            </a:r>
            <a:endParaRPr lang="ru-RU" b="0" i="0" dirty="0">
              <a:solidFill>
                <a:srgbClr val="333333"/>
              </a:solidFill>
              <a:effectLst/>
              <a:latin typeface="Times New Roman" panose="02020603050405020304" pitchFamily="18" charset="0"/>
              <a:cs typeface="Times New Roman" panose="02020603050405020304" pitchFamily="18" charset="0"/>
            </a:endParaRPr>
          </a:p>
          <a:p>
            <a:pPr marL="342900" indent="-342900">
              <a:buAutoNum type="arabicParenR"/>
            </a:pPr>
            <a:r>
              <a:rPr lang="ru-RU" sz="1800" b="0" i="0" dirty="0">
                <a:solidFill>
                  <a:srgbClr val="333333"/>
                </a:solidFill>
                <a:effectLst/>
                <a:latin typeface="Times New Roman" panose="02020603050405020304" pitchFamily="18" charset="0"/>
                <a:cs typeface="Times New Roman" panose="02020603050405020304" pitchFamily="18" charset="0"/>
              </a:rPr>
              <a:t> при проектировании животноводческих комплексов нарушение соотношения численности</a:t>
            </a:r>
            <a:r>
              <a:rPr lang="ru-RU" b="0" i="0" dirty="0">
                <a:solidFill>
                  <a:srgbClr val="333333"/>
                </a:solidFill>
                <a:effectLst/>
                <a:latin typeface="Times New Roman" panose="02020603050405020304" pitchFamily="18" charset="0"/>
                <a:cs typeface="Times New Roman" panose="02020603050405020304" pitchFamily="18" charset="0"/>
              </a:rPr>
              <a:t> </a:t>
            </a:r>
            <a:r>
              <a:rPr lang="ru-RU" sz="1800" b="0" i="0" dirty="0">
                <a:solidFill>
                  <a:srgbClr val="333333"/>
                </a:solidFill>
                <a:effectLst/>
                <a:latin typeface="Times New Roman" panose="02020603050405020304" pitchFamily="18" charset="0"/>
                <a:cs typeface="Times New Roman" panose="02020603050405020304" pitchFamily="18" charset="0"/>
              </a:rPr>
              <a:t>животных и удобряемой площади (2—3 условных головы крупного рогатого скота на 1 га), что</a:t>
            </a:r>
            <a:r>
              <a:rPr lang="ru-RU" b="0" i="0" dirty="0">
                <a:solidFill>
                  <a:srgbClr val="333333"/>
                </a:solidFill>
                <a:effectLst/>
                <a:latin typeface="Times New Roman" panose="02020603050405020304" pitchFamily="18" charset="0"/>
                <a:cs typeface="Times New Roman" panose="02020603050405020304" pitchFamily="18" charset="0"/>
              </a:rPr>
              <a:t> </a:t>
            </a:r>
            <a:r>
              <a:rPr lang="ru-RU" sz="1800" b="0" i="0" dirty="0">
                <a:solidFill>
                  <a:srgbClr val="333333"/>
                </a:solidFill>
                <a:effectLst/>
                <a:latin typeface="Times New Roman" panose="02020603050405020304" pitchFamily="18" charset="0"/>
                <a:cs typeface="Times New Roman" panose="02020603050405020304" pitchFamily="18" charset="0"/>
              </a:rPr>
              <a:t>ведет к избыточному внесению навоза в пахотные почвы и, как следствие, загрязнению</a:t>
            </a:r>
            <a:r>
              <a:rPr lang="ru-RU" b="0" i="0" dirty="0">
                <a:solidFill>
                  <a:srgbClr val="333333"/>
                </a:solidFill>
                <a:effectLst/>
                <a:latin typeface="Times New Roman" panose="02020603050405020304" pitchFamily="18" charset="0"/>
                <a:cs typeface="Times New Roman" panose="02020603050405020304" pitchFamily="18" charset="0"/>
              </a:rPr>
              <a:t> </a:t>
            </a:r>
            <a:r>
              <a:rPr lang="ru-RU" sz="1800" b="0" i="0" dirty="0">
                <a:solidFill>
                  <a:srgbClr val="333333"/>
                </a:solidFill>
                <a:effectLst/>
                <a:latin typeface="Times New Roman" panose="02020603050405020304" pitchFamily="18" charset="0"/>
                <a:cs typeface="Times New Roman" panose="02020603050405020304" pitchFamily="18" charset="0"/>
              </a:rPr>
              <a:t>окружающей среды.</a:t>
            </a:r>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4582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E29DCD-0668-46E8-BD1B-227E8C80FAD4}"/>
              </a:ext>
            </a:extLst>
          </p:cNvPr>
          <p:cNvSpPr txBox="1"/>
          <p:nvPr/>
        </p:nvSpPr>
        <p:spPr>
          <a:xfrm>
            <a:off x="788670" y="674727"/>
            <a:ext cx="9978390" cy="4955203"/>
          </a:xfrm>
          <a:prstGeom prst="rect">
            <a:avLst/>
          </a:prstGeom>
          <a:solidFill>
            <a:schemeClr val="bg1"/>
          </a:solidFill>
        </p:spPr>
        <p:txBody>
          <a:bodyPr wrap="square">
            <a:spAutoFit/>
          </a:bodyPr>
          <a:lstStyle/>
          <a:p>
            <a:pPr algn="ctr"/>
            <a:r>
              <a:rPr lang="ru-RU" b="1" i="0" dirty="0">
                <a:solidFill>
                  <a:srgbClr val="333333"/>
                </a:solidFill>
                <a:effectLst/>
                <a:latin typeface="Times New Roman" panose="02020603050405020304" pitchFamily="18" charset="0"/>
                <a:cs typeface="Times New Roman" panose="02020603050405020304" pitchFamily="18" charset="0"/>
              </a:rPr>
              <a:t>МЕРЫ ПО ПРЕДОТВРАЩЕНИЮ ПОТЕРЬ</a:t>
            </a:r>
          </a:p>
          <a:p>
            <a:pPr algn="just"/>
            <a:endParaRPr lang="ru-RU" b="0" i="0" dirty="0">
              <a:solidFill>
                <a:srgbClr val="333333"/>
              </a:solidFill>
              <a:effectLst/>
              <a:latin typeface="Times New Roman" panose="02020603050405020304" pitchFamily="18" charset="0"/>
              <a:cs typeface="Times New Roman" panose="02020603050405020304" pitchFamily="18" charset="0"/>
            </a:endParaRPr>
          </a:p>
          <a:p>
            <a:pPr algn="just"/>
            <a:r>
              <a:rPr lang="ru-RU" sz="2000" b="0" i="0" dirty="0">
                <a:solidFill>
                  <a:srgbClr val="333333"/>
                </a:solidFill>
                <a:effectLst/>
                <a:latin typeface="Times New Roman" panose="02020603050405020304" pitchFamily="18" charset="0"/>
                <a:cs typeface="Times New Roman" panose="02020603050405020304" pitchFamily="18" charset="0"/>
              </a:rPr>
              <a:t>Обобщение отечественного и зарубежного опыта использования органических удобрений позволяет заключить, что для </a:t>
            </a:r>
            <a:r>
              <a:rPr lang="ru-RU" sz="2000" b="0" i="0" dirty="0" err="1">
                <a:solidFill>
                  <a:srgbClr val="333333"/>
                </a:solidFill>
                <a:effectLst/>
                <a:latin typeface="Times New Roman" panose="02020603050405020304" pitchFamily="18" charset="0"/>
                <a:cs typeface="Times New Roman" panose="02020603050405020304" pitchFamily="18" charset="0"/>
              </a:rPr>
              <a:t>преодотвращения</a:t>
            </a:r>
            <a:r>
              <a:rPr lang="ru-RU" sz="2000" b="0" i="0" dirty="0">
                <a:solidFill>
                  <a:srgbClr val="333333"/>
                </a:solidFill>
                <a:effectLst/>
                <a:latin typeface="Times New Roman" panose="02020603050405020304" pitchFamily="18" charset="0"/>
                <a:cs typeface="Times New Roman" panose="02020603050405020304" pitchFamily="18" charset="0"/>
              </a:rPr>
              <a:t> потерь биогенных элементов, особенно азота, необходимо руководствоваться следующими общими положениями:</a:t>
            </a:r>
          </a:p>
          <a:p>
            <a:pPr algn="just"/>
            <a:endParaRPr lang="ru-RU" sz="2000" b="0" i="0" dirty="0">
              <a:solidFill>
                <a:srgbClr val="333333"/>
              </a:solidFill>
              <a:effectLst/>
              <a:latin typeface="Times New Roman" panose="02020603050405020304" pitchFamily="18" charset="0"/>
              <a:cs typeface="Times New Roman" panose="02020603050405020304" pitchFamily="18" charset="0"/>
            </a:endParaRPr>
          </a:p>
          <a:p>
            <a:pPr marL="342900" indent="-342900" algn="just">
              <a:buAutoNum type="arabicParenR"/>
            </a:pPr>
            <a:r>
              <a:rPr lang="ru-RU" sz="2000" b="0" i="0" dirty="0">
                <a:solidFill>
                  <a:srgbClr val="333333"/>
                </a:solidFill>
                <a:effectLst/>
                <a:latin typeface="Times New Roman" panose="02020603050405020304" pitchFamily="18" charset="0"/>
                <a:cs typeface="Times New Roman" panose="02020603050405020304" pitchFamily="18" charset="0"/>
              </a:rPr>
              <a:t>на 1 га севооборотной (полевой) должно вноситься ежегодно не более 200 кг азота;</a:t>
            </a:r>
          </a:p>
          <a:p>
            <a:pPr marL="342900" indent="-342900" algn="just">
              <a:buAutoNum type="arabicParenR"/>
            </a:pPr>
            <a:r>
              <a:rPr lang="ru-RU" sz="2000" b="0" i="0" dirty="0">
                <a:solidFill>
                  <a:srgbClr val="333333"/>
                </a:solidFill>
                <a:effectLst/>
                <a:latin typeface="Times New Roman" panose="02020603050405020304" pitchFamily="18" charset="0"/>
                <a:cs typeface="Times New Roman" panose="02020603050405020304" pitchFamily="18" charset="0"/>
              </a:rPr>
              <a:t>в хозяйствах, имеющих животноводческие комплексы, в севооборотах необходимо вводить промежуточные культуры на корм скоту или в качестве зеленого удобрения (уплотненный посев сельскохозяйственных культур в севообороте практически предотвращает потери нитратов за счет вымывания, вследствие интенсивного их использования растениями);</a:t>
            </a:r>
          </a:p>
          <a:p>
            <a:pPr marL="342900" indent="-342900" algn="just">
              <a:buAutoNum type="arabicParenR"/>
            </a:pPr>
            <a:r>
              <a:rPr lang="ru-RU" sz="2000" b="0" i="0" dirty="0">
                <a:solidFill>
                  <a:srgbClr val="333333"/>
                </a:solidFill>
                <a:effectLst/>
                <a:latin typeface="Times New Roman" panose="02020603050405020304" pitchFamily="18" charset="0"/>
                <a:cs typeface="Times New Roman" panose="02020603050405020304" pitchFamily="18" charset="0"/>
              </a:rPr>
              <a:t>осенью </a:t>
            </a:r>
            <a:r>
              <a:rPr lang="ru-RU" sz="2000" b="0" i="0" dirty="0" err="1">
                <a:solidFill>
                  <a:srgbClr val="333333"/>
                </a:solidFill>
                <a:effectLst/>
                <a:latin typeface="Times New Roman" panose="02020603050405020304" pitchFamily="18" charset="0"/>
                <a:cs typeface="Times New Roman" panose="02020603050405020304" pitchFamily="18" charset="0"/>
              </a:rPr>
              <a:t>бесподстилочный</a:t>
            </a:r>
            <a:r>
              <a:rPr lang="ru-RU" sz="2000" b="0" i="0" dirty="0">
                <a:solidFill>
                  <a:srgbClr val="333333"/>
                </a:solidFill>
                <a:effectLst/>
                <a:latin typeface="Times New Roman" panose="02020603050405020304" pitchFamily="18" charset="0"/>
                <a:cs typeface="Times New Roman" panose="02020603050405020304" pitchFamily="18" charset="0"/>
              </a:rPr>
              <a:t> навоз можно комбинировать с запахиваемой соломой или зеленым удобрением (в этом случае азот биологически иммобилизуется [синтезируется в органические формы] осенью и в весенне-летний период, что значительно сокращает потери).</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7654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A6607E-FF40-4CDF-87D5-65878A9D8F76}"/>
              </a:ext>
            </a:extLst>
          </p:cNvPr>
          <p:cNvSpPr txBox="1"/>
          <p:nvPr/>
        </p:nvSpPr>
        <p:spPr>
          <a:xfrm>
            <a:off x="809625" y="211900"/>
            <a:ext cx="10572750" cy="6247864"/>
          </a:xfrm>
          <a:prstGeom prst="rect">
            <a:avLst/>
          </a:prstGeom>
          <a:solidFill>
            <a:schemeClr val="bg1"/>
          </a:solidFill>
        </p:spPr>
        <p:txBody>
          <a:bodyPr wrap="square">
            <a:spAutoFit/>
          </a:bodyPr>
          <a:lstStyle/>
          <a:p>
            <a:pPr algn="just"/>
            <a:r>
              <a:rPr lang="ru-RU" sz="2000" b="0" i="0" dirty="0">
                <a:solidFill>
                  <a:srgbClr val="444444"/>
                </a:solidFill>
                <a:effectLst/>
                <a:latin typeface="Times New Roman" panose="02020603050405020304" pitchFamily="18" charset="0"/>
                <a:cs typeface="Times New Roman" panose="02020603050405020304" pitchFamily="18" charset="0"/>
              </a:rPr>
              <a:t>Минеральные удобрения нужно хранить в </a:t>
            </a:r>
            <a:r>
              <a:rPr lang="ru-RU" sz="2000" b="1" i="0" dirty="0">
                <a:solidFill>
                  <a:srgbClr val="444444"/>
                </a:solidFill>
                <a:effectLst/>
                <a:latin typeface="Times New Roman" panose="02020603050405020304" pitchFamily="18" charset="0"/>
                <a:cs typeface="Times New Roman" panose="02020603050405020304" pitchFamily="18" charset="0"/>
              </a:rPr>
              <a:t>специальных складах</a:t>
            </a:r>
            <a:r>
              <a:rPr lang="ru-RU" sz="2000" b="0" i="0" dirty="0">
                <a:solidFill>
                  <a:srgbClr val="444444"/>
                </a:solidFill>
                <a:effectLst/>
                <a:latin typeface="Times New Roman" panose="02020603050405020304" pitchFamily="18" charset="0"/>
                <a:cs typeface="Times New Roman" panose="02020603050405020304" pitchFamily="18" charset="0"/>
              </a:rPr>
              <a:t>, которые построены по типовым проектам: </a:t>
            </a:r>
            <a:r>
              <a:rPr lang="ru-RU" sz="2000" b="1" i="0" dirty="0">
                <a:solidFill>
                  <a:srgbClr val="444444"/>
                </a:solidFill>
                <a:effectLst/>
                <a:latin typeface="Times New Roman" panose="02020603050405020304" pitchFamily="18" charset="0"/>
                <a:cs typeface="Times New Roman" panose="02020603050405020304" pitchFamily="18" charset="0"/>
              </a:rPr>
              <a:t>прирельсовых и пристанских</a:t>
            </a:r>
            <a:r>
              <a:rPr lang="ru-RU" sz="2000" b="0" i="0" dirty="0">
                <a:solidFill>
                  <a:srgbClr val="444444"/>
                </a:solidFill>
                <a:effectLst/>
                <a:latin typeface="Times New Roman" panose="02020603050405020304" pitchFamily="18" charset="0"/>
                <a:cs typeface="Times New Roman" panose="02020603050405020304" pitchFamily="18" charset="0"/>
              </a:rPr>
              <a:t>, а также в хозяйствах. Хранение минеральных удобрений в неправильных условиям приводит к их потерям и ухудшению качества. На специально подготовленной площадке, от которой обеспечен отвод талых, дождевых и грунтовых вод, допускается хранение в штабелях лишь </a:t>
            </a:r>
            <a:r>
              <a:rPr lang="ru-RU" sz="2000" b="0" i="0" dirty="0" err="1">
                <a:solidFill>
                  <a:srgbClr val="444444"/>
                </a:solidFill>
                <a:effectLst/>
                <a:latin typeface="Times New Roman" panose="02020603050405020304" pitchFamily="18" charset="0"/>
                <a:cs typeface="Times New Roman" panose="02020603050405020304" pitchFamily="18" charset="0"/>
              </a:rPr>
              <a:t>затаренных</a:t>
            </a:r>
            <a:r>
              <a:rPr lang="ru-RU" sz="2000" b="0" i="0" dirty="0">
                <a:solidFill>
                  <a:srgbClr val="444444"/>
                </a:solidFill>
                <a:effectLst/>
                <a:latin typeface="Times New Roman" panose="02020603050405020304" pitchFamily="18" charset="0"/>
                <a:cs typeface="Times New Roman" panose="02020603050405020304" pitchFamily="18" charset="0"/>
              </a:rPr>
              <a:t> в полиэтиленовые мешки удобрений (за исключением аммиачной селитры). При этом штабель надо расположить на деревянных поддонах и укрыть сверху брезентом или полиэтиленовой пленкой.</a:t>
            </a:r>
          </a:p>
          <a:p>
            <a:pPr algn="just"/>
            <a:endParaRPr lang="ru-RU" sz="2000" dirty="0">
              <a:solidFill>
                <a:srgbClr val="444444"/>
              </a:solidFill>
              <a:latin typeface="Times New Roman" panose="02020603050405020304" pitchFamily="18" charset="0"/>
              <a:cs typeface="Times New Roman" panose="02020603050405020304" pitchFamily="18" charset="0"/>
            </a:endParaRPr>
          </a:p>
          <a:p>
            <a:pPr algn="just"/>
            <a:r>
              <a:rPr lang="ru-RU" sz="2000" b="0" i="0" dirty="0">
                <a:solidFill>
                  <a:srgbClr val="444444"/>
                </a:solidFill>
                <a:effectLst/>
                <a:latin typeface="Times New Roman" panose="02020603050405020304" pitchFamily="18" charset="0"/>
                <a:cs typeface="Times New Roman" panose="02020603050405020304" pitchFamily="18" charset="0"/>
              </a:rPr>
              <a:t>Транспортируют минеральные удобрения от завода до прирельсовых складов железнодорожным транспортом и от прирельсовых складов до складов хозяйства – автотранспортом. </a:t>
            </a:r>
            <a:r>
              <a:rPr lang="ru-RU" sz="2000" b="0" i="0" dirty="0" err="1">
                <a:solidFill>
                  <a:srgbClr val="444444"/>
                </a:solidFill>
                <a:effectLst/>
                <a:latin typeface="Times New Roman" panose="02020603050405020304" pitchFamily="18" charset="0"/>
                <a:cs typeface="Times New Roman" panose="02020603050405020304" pitchFamily="18" charset="0"/>
              </a:rPr>
              <a:t>Затаренные</a:t>
            </a:r>
            <a:r>
              <a:rPr lang="ru-RU" sz="2000" b="0" i="0" dirty="0">
                <a:solidFill>
                  <a:srgbClr val="444444"/>
                </a:solidFill>
                <a:effectLst/>
                <a:latin typeface="Times New Roman" panose="02020603050405020304" pitchFamily="18" charset="0"/>
                <a:cs typeface="Times New Roman" panose="02020603050405020304" pitchFamily="18" charset="0"/>
              </a:rPr>
              <a:t> удобрения нужно перевозить в крытых железнодорожных вагонах, преимущественно в пакетах, для пакетной транспортировки удобрений из вагонов надо иметь в них широкие дверные проемы. Незатаренные гранулированные удобрения нужно перевозить в специализированных вагонах.</a:t>
            </a:r>
          </a:p>
          <a:p>
            <a:pPr algn="just"/>
            <a:endParaRPr lang="ru-RU" sz="2000" b="0" i="0" dirty="0">
              <a:solidFill>
                <a:srgbClr val="444444"/>
              </a:solidFill>
              <a:effectLst/>
              <a:latin typeface="Times New Roman" panose="02020603050405020304" pitchFamily="18" charset="0"/>
              <a:cs typeface="Times New Roman" panose="02020603050405020304" pitchFamily="18" charset="0"/>
            </a:endParaRPr>
          </a:p>
          <a:p>
            <a:pPr algn="just"/>
            <a:r>
              <a:rPr lang="ru-RU" sz="2000" b="0" i="0" dirty="0">
                <a:solidFill>
                  <a:srgbClr val="444444"/>
                </a:solidFill>
                <a:effectLst/>
                <a:latin typeface="Times New Roman" panose="02020603050405020304" pitchFamily="18" charset="0"/>
                <a:cs typeface="Times New Roman" panose="02020603050405020304" pitchFamily="18" charset="0"/>
              </a:rPr>
              <a:t>Не следует применять удобрения в осенне-зимний и ранневесенний периоды на избыточно увлажненных почвах. Это позволит снизить потери удобрений. Нужно добиваться максимальной равномерности распределения удобрений по площади центробежными разбрасывателями  путем правильной их регулировки.</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752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78174A-BFCD-4366-80F5-00D1F7C26182}"/>
              </a:ext>
            </a:extLst>
          </p:cNvPr>
          <p:cNvSpPr txBox="1"/>
          <p:nvPr/>
        </p:nvSpPr>
        <p:spPr>
          <a:xfrm>
            <a:off x="1977725" y="2321004"/>
            <a:ext cx="8236550" cy="1107996"/>
          </a:xfrm>
          <a:prstGeom prst="rect">
            <a:avLst/>
          </a:prstGeom>
          <a:noFill/>
        </p:spPr>
        <p:txBody>
          <a:bodyPr wrap="none" rtlCol="0">
            <a:spAutoFit/>
          </a:bodyPr>
          <a:lstStyle/>
          <a:p>
            <a:r>
              <a:rPr lang="ru-RU" sz="6600" dirty="0">
                <a:latin typeface="Times New Roman" panose="02020603050405020304" pitchFamily="18" charset="0"/>
                <a:cs typeface="Times New Roman" panose="02020603050405020304" pitchFamily="18" charset="0"/>
              </a:rPr>
              <a:t>Спасибо за внимание!</a:t>
            </a:r>
          </a:p>
        </p:txBody>
      </p:sp>
    </p:spTree>
    <p:extLst>
      <p:ext uri="{BB962C8B-B14F-4D97-AF65-F5344CB8AC3E}">
        <p14:creationId xmlns:p14="http://schemas.microsoft.com/office/powerpoint/2010/main" val="353980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4B8D3F-FF0C-46E8-B1AD-8FD64CDE6181}"/>
              </a:ext>
            </a:extLst>
          </p:cNvPr>
          <p:cNvSpPr>
            <a:spLocks noGrp="1"/>
          </p:cNvSpPr>
          <p:nvPr>
            <p:ph type="ctrTitle"/>
          </p:nvPr>
        </p:nvSpPr>
        <p:spPr>
          <a:xfrm>
            <a:off x="1197428" y="-1193800"/>
            <a:ext cx="9144000" cy="2387600"/>
          </a:xfrm>
        </p:spPr>
        <p:txBody>
          <a:bodyPr/>
          <a:lstStyle/>
          <a:p>
            <a:r>
              <a:rPr lang="ru-RU" dirty="0">
                <a:latin typeface="Times New Roman" panose="02020603050405020304" pitchFamily="18" charset="0"/>
                <a:cs typeface="Times New Roman" panose="02020603050405020304" pitchFamily="18" charset="0"/>
              </a:rPr>
              <a:t>План лекции:</a:t>
            </a:r>
          </a:p>
        </p:txBody>
      </p:sp>
      <p:sp>
        <p:nvSpPr>
          <p:cNvPr id="3" name="Подзаголовок 2">
            <a:extLst>
              <a:ext uri="{FF2B5EF4-FFF2-40B4-BE49-F238E27FC236}">
                <a16:creationId xmlns:a16="http://schemas.microsoft.com/office/drawing/2014/main" id="{5B0D3703-4F7C-4E5A-A322-72CDF0165D57}"/>
              </a:ext>
            </a:extLst>
          </p:cNvPr>
          <p:cNvSpPr>
            <a:spLocks noGrp="1"/>
          </p:cNvSpPr>
          <p:nvPr>
            <p:ph type="subTitle" idx="1"/>
          </p:nvPr>
        </p:nvSpPr>
        <p:spPr>
          <a:xfrm>
            <a:off x="816428" y="1415143"/>
            <a:ext cx="9666515" cy="4267200"/>
          </a:xfrm>
        </p:spPr>
        <p:txBody>
          <a:bodyPr>
            <a:normAutofit/>
          </a:bodyPr>
          <a:lstStyle/>
          <a:p>
            <a:pPr marL="800100" indent="-342900" algn="just">
              <a:lnSpc>
                <a:spcPct val="115000"/>
              </a:lnSpc>
              <a:buAutoNum type="arabicPeriod"/>
            </a:pPr>
            <a:r>
              <a:rPr lang="ru-R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Особенности применения систем удобрения на орошаемых и эрозионных землях.</a:t>
            </a:r>
            <a:endParaRPr lang="ru-RU" sz="2800" dirty="0">
              <a:latin typeface="Calibri" panose="020F0502020204030204" pitchFamily="34" charset="0"/>
              <a:ea typeface="Times New Roman" panose="02020603050405020304" pitchFamily="18" charset="0"/>
              <a:cs typeface="Times New Roman" panose="02020603050405020304" pitchFamily="18" charset="0"/>
            </a:endParaRPr>
          </a:p>
          <a:p>
            <a:pPr marL="800100" indent="-342900" algn="just">
              <a:lnSpc>
                <a:spcPct val="115000"/>
              </a:lnSpc>
              <a:buAutoNum type="arabicPeriod"/>
            </a:pPr>
            <a:r>
              <a:rPr lang="ru-R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Основные причины загрязнения окружающей среды удобрениями.</a:t>
            </a:r>
            <a:endParaRPr lang="ru-RU" sz="2800" dirty="0">
              <a:latin typeface="Calibri" panose="020F0502020204030204" pitchFamily="34" charset="0"/>
              <a:ea typeface="Times New Roman" panose="02020603050405020304" pitchFamily="18" charset="0"/>
              <a:cs typeface="Times New Roman" panose="02020603050405020304" pitchFamily="18" charset="0"/>
            </a:endParaRPr>
          </a:p>
          <a:p>
            <a:pPr marL="800100" indent="-342900" algn="just">
              <a:lnSpc>
                <a:spcPct val="115000"/>
              </a:lnSpc>
              <a:buAutoNum type="arabicPeriod"/>
            </a:pPr>
            <a:r>
              <a:rPr lang="ru-RU" sz="2800" dirty="0">
                <a:solidFill>
                  <a:srgbClr val="000000"/>
                </a:solidFill>
                <a:effectLst/>
                <a:latin typeface="Times New Roman" panose="02020603050405020304" pitchFamily="18" charset="0"/>
                <a:ea typeface="Times New Roman" panose="02020603050405020304" pitchFamily="18" charset="0"/>
              </a:rPr>
              <a:t>Пути снижения потерь элементов питания при транспортировке, хранении и внесении минеральных и органических удобрений.</a:t>
            </a:r>
            <a:endParaRPr lang="ru-RU" sz="3600" dirty="0"/>
          </a:p>
        </p:txBody>
      </p:sp>
    </p:spTree>
    <p:extLst>
      <p:ext uri="{BB962C8B-B14F-4D97-AF65-F5344CB8AC3E}">
        <p14:creationId xmlns:p14="http://schemas.microsoft.com/office/powerpoint/2010/main" val="176469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265C6B37-6A96-4F2B-9F6D-BF331D49C118}"/>
              </a:ext>
            </a:extLst>
          </p:cNvPr>
          <p:cNvSpPr>
            <a:spLocks noGrp="1"/>
          </p:cNvSpPr>
          <p:nvPr>
            <p:ph idx="1"/>
          </p:nvPr>
        </p:nvSpPr>
        <p:spPr>
          <a:xfrm>
            <a:off x="272143" y="1317171"/>
            <a:ext cx="10461170" cy="4680520"/>
          </a:xfrm>
        </p:spPr>
        <p:txBody>
          <a:bodyPr>
            <a:normAutofit/>
          </a:bodyPr>
          <a:lstStyle/>
          <a:p>
            <a:pPr marL="0" indent="533400" algn="just">
              <a:buNone/>
            </a:pPr>
            <a:r>
              <a:rPr lang="ru-RU" sz="2400" dirty="0">
                <a:solidFill>
                  <a:schemeClr val="tx1"/>
                </a:solidFill>
                <a:latin typeface="Times New Roman" panose="02020603050405020304" pitchFamily="18" charset="0"/>
                <a:cs typeface="Times New Roman" panose="02020603050405020304" pitchFamily="18" charset="0"/>
              </a:rPr>
              <a:t>Исследования динамики плодородия почв Ставропольского края за последние 20 лет свидетельствуют о том, что в среднем по краю площади с низким содержанием гумуса ежегодно увеличиваются на 1%, фосфора – на 5%, калия – на 3%. Баланс питательных элементов в земледелии отрицательный. Отчуждение из почвы в последние годы превышало внесение: по фосфору 15-20 кг/га, по калию – 30-40 кг/га, дефицит гумуса составлял от 400 до 700 кг/га. </a:t>
            </a:r>
          </a:p>
          <a:p>
            <a:pPr marL="0" indent="446088" algn="just">
              <a:buNone/>
            </a:pPr>
            <a:r>
              <a:rPr lang="ru-RU" sz="2400" dirty="0">
                <a:solidFill>
                  <a:schemeClr val="tx1"/>
                </a:solidFill>
                <a:latin typeface="Times New Roman" panose="02020603050405020304" pitchFamily="18" charset="0"/>
                <a:cs typeface="Times New Roman" panose="02020603050405020304" pitchFamily="18" charset="0"/>
              </a:rPr>
              <a:t>Ежегодно от действия водной и ветровой эрозии в крае с одного гектара пашни теряется от 7 до 18 т верхнего самого плодородного слоя почвы.</a:t>
            </a:r>
          </a:p>
        </p:txBody>
      </p:sp>
    </p:spTree>
    <p:extLst>
      <p:ext uri="{BB962C8B-B14F-4D97-AF65-F5344CB8AC3E}">
        <p14:creationId xmlns:p14="http://schemas.microsoft.com/office/powerpoint/2010/main" val="14233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4">
            <a:extLst>
              <a:ext uri="{FF2B5EF4-FFF2-40B4-BE49-F238E27FC236}">
                <a16:creationId xmlns:a16="http://schemas.microsoft.com/office/drawing/2014/main" id="{6B9C2F19-2E7F-4EC9-A5E7-41B61B003A14}"/>
              </a:ext>
            </a:extLst>
          </p:cNvPr>
          <p:cNvGraphicFramePr>
            <a:graphicFrameLocks noGrp="1"/>
          </p:cNvGraphicFramePr>
          <p:nvPr>
            <p:extLst>
              <p:ext uri="{D42A27DB-BD31-4B8C-83A1-F6EECF244321}">
                <p14:modId xmlns:p14="http://schemas.microsoft.com/office/powerpoint/2010/main" val="256453936"/>
              </p:ext>
            </p:extLst>
          </p:nvPr>
        </p:nvGraphicFramePr>
        <p:xfrm>
          <a:off x="506184" y="957452"/>
          <a:ext cx="11179632" cy="5616055"/>
        </p:xfrm>
        <a:graphic>
          <a:graphicData uri="http://schemas.openxmlformats.org/drawingml/2006/table">
            <a:tbl>
              <a:tblPr firstRow="1" bandRow="1">
                <a:tableStyleId>{1E171933-4619-4E11-9A3F-F7608DF75F80}</a:tableStyleId>
              </a:tblPr>
              <a:tblGrid>
                <a:gridCol w="2362992">
                  <a:extLst>
                    <a:ext uri="{9D8B030D-6E8A-4147-A177-3AD203B41FA5}">
                      <a16:colId xmlns:a16="http://schemas.microsoft.com/office/drawing/2014/main" val="156426112"/>
                    </a:ext>
                  </a:extLst>
                </a:gridCol>
                <a:gridCol w="1259520">
                  <a:extLst>
                    <a:ext uri="{9D8B030D-6E8A-4147-A177-3AD203B41FA5}">
                      <a16:colId xmlns:a16="http://schemas.microsoft.com/office/drawing/2014/main" val="3053022197"/>
                    </a:ext>
                  </a:extLst>
                </a:gridCol>
                <a:gridCol w="1259520">
                  <a:extLst>
                    <a:ext uri="{9D8B030D-6E8A-4147-A177-3AD203B41FA5}">
                      <a16:colId xmlns:a16="http://schemas.microsoft.com/office/drawing/2014/main" val="4204573427"/>
                    </a:ext>
                  </a:extLst>
                </a:gridCol>
                <a:gridCol w="1259520">
                  <a:extLst>
                    <a:ext uri="{9D8B030D-6E8A-4147-A177-3AD203B41FA5}">
                      <a16:colId xmlns:a16="http://schemas.microsoft.com/office/drawing/2014/main" val="2128486047"/>
                    </a:ext>
                  </a:extLst>
                </a:gridCol>
                <a:gridCol w="1259520">
                  <a:extLst>
                    <a:ext uri="{9D8B030D-6E8A-4147-A177-3AD203B41FA5}">
                      <a16:colId xmlns:a16="http://schemas.microsoft.com/office/drawing/2014/main" val="2633828045"/>
                    </a:ext>
                  </a:extLst>
                </a:gridCol>
                <a:gridCol w="1259520">
                  <a:extLst>
                    <a:ext uri="{9D8B030D-6E8A-4147-A177-3AD203B41FA5}">
                      <a16:colId xmlns:a16="http://schemas.microsoft.com/office/drawing/2014/main" val="1128298849"/>
                    </a:ext>
                  </a:extLst>
                </a:gridCol>
                <a:gridCol w="1259520">
                  <a:extLst>
                    <a:ext uri="{9D8B030D-6E8A-4147-A177-3AD203B41FA5}">
                      <a16:colId xmlns:a16="http://schemas.microsoft.com/office/drawing/2014/main" val="1104581258"/>
                    </a:ext>
                  </a:extLst>
                </a:gridCol>
                <a:gridCol w="1259520">
                  <a:extLst>
                    <a:ext uri="{9D8B030D-6E8A-4147-A177-3AD203B41FA5}">
                      <a16:colId xmlns:a16="http://schemas.microsoft.com/office/drawing/2014/main" val="2724022295"/>
                    </a:ext>
                  </a:extLst>
                </a:gridCol>
              </a:tblGrid>
              <a:tr h="554455">
                <a:tc rowSpan="2">
                  <a:txBody>
                    <a:bodyPr/>
                    <a:lstStyle/>
                    <a:p>
                      <a:pPr algn="ctr"/>
                      <a:r>
                        <a:rPr lang="ru-RU" sz="2400" dirty="0">
                          <a:latin typeface="Times New Roman" panose="02020603050405020304" pitchFamily="18" charset="0"/>
                          <a:cs typeface="Times New Roman" panose="02020603050405020304" pitchFamily="18" charset="0"/>
                        </a:rPr>
                        <a:t>Почва</a:t>
                      </a:r>
                    </a:p>
                  </a:txBody>
                  <a:tcPr anchor="ctr">
                    <a:lnL w="12700" cap="flat" cmpd="sng" algn="ctr">
                      <a:solidFill>
                        <a:srgbClr val="00B0A3"/>
                      </a:solidFill>
                      <a:prstDash val="solid"/>
                      <a:round/>
                      <a:headEnd type="none" w="med" len="med"/>
                      <a:tailEnd type="none" w="med" len="med"/>
                    </a:lnL>
                    <a:lnR w="12700" cap="flat" cmpd="sng" algn="ctr">
                      <a:solidFill>
                        <a:srgbClr val="00B0A3"/>
                      </a:solidFill>
                      <a:prstDash val="solid"/>
                      <a:round/>
                      <a:headEnd type="none" w="med" len="med"/>
                      <a:tailEnd type="none" w="med" len="med"/>
                    </a:lnR>
                    <a:lnT w="12700" cap="flat" cmpd="sng" algn="ctr">
                      <a:solidFill>
                        <a:srgbClr val="00B0A3"/>
                      </a:solidFill>
                      <a:prstDash val="solid"/>
                      <a:round/>
                      <a:headEnd type="none" w="med" len="med"/>
                      <a:tailEnd type="none" w="med" len="med"/>
                    </a:lnT>
                    <a:lnB w="12700" cap="flat" cmpd="sng" algn="ctr">
                      <a:solidFill>
                        <a:srgbClr val="00B0A3"/>
                      </a:solidFill>
                      <a:prstDash val="solid"/>
                      <a:round/>
                      <a:headEnd type="none" w="med" len="med"/>
                      <a:tailEnd type="none" w="med" len="med"/>
                    </a:lnB>
                    <a:solidFill>
                      <a:srgbClr val="00B0A3"/>
                    </a:solidFill>
                  </a:tcPr>
                </a:tc>
                <a:tc gridSpan="7">
                  <a:txBody>
                    <a:bodyPr/>
                    <a:lstStyle/>
                    <a:p>
                      <a:pPr algn="ctr"/>
                      <a:r>
                        <a:rPr lang="ru-RU" sz="2400" dirty="0">
                          <a:latin typeface="Times New Roman" panose="02020603050405020304" pitchFamily="18" charset="0"/>
                          <a:cs typeface="Times New Roman" panose="02020603050405020304" pitchFamily="18" charset="0"/>
                        </a:rPr>
                        <a:t>Период исследования</a:t>
                      </a:r>
                    </a:p>
                  </a:txBody>
                  <a:tcPr anchor="ctr">
                    <a:lnL w="12700" cap="flat" cmpd="sng" algn="ctr">
                      <a:solidFill>
                        <a:srgbClr val="00B0A3"/>
                      </a:solidFill>
                      <a:prstDash val="solid"/>
                      <a:round/>
                      <a:headEnd type="none" w="med" len="med"/>
                      <a:tailEnd type="none" w="med" len="med"/>
                    </a:lnL>
                    <a:lnR w="12700" cap="flat" cmpd="sng" algn="ctr">
                      <a:solidFill>
                        <a:srgbClr val="00B0A3"/>
                      </a:solidFill>
                      <a:prstDash val="solid"/>
                      <a:round/>
                      <a:headEnd type="none" w="med" len="med"/>
                      <a:tailEnd type="none" w="med" len="med"/>
                    </a:lnR>
                    <a:lnT w="12700" cap="flat" cmpd="sng" algn="ctr">
                      <a:solidFill>
                        <a:srgbClr val="00B0A3"/>
                      </a:solidFill>
                      <a:prstDash val="solid"/>
                      <a:round/>
                      <a:headEnd type="none" w="med" len="med"/>
                      <a:tailEnd type="none" w="med" len="med"/>
                    </a:lnT>
                    <a:lnB w="12700" cap="flat" cmpd="sng" algn="ctr">
                      <a:solidFill>
                        <a:srgbClr val="00B0A3"/>
                      </a:solidFill>
                      <a:prstDash val="solid"/>
                      <a:round/>
                      <a:headEnd type="none" w="med" len="med"/>
                      <a:tailEnd type="none" w="med" len="med"/>
                    </a:lnB>
                    <a:solidFill>
                      <a:srgbClr val="00B0A3"/>
                    </a:solidFill>
                  </a:tcPr>
                </a:tc>
                <a:tc hMerge="1">
                  <a:txBody>
                    <a:bodyPr/>
                    <a:lstStyle/>
                    <a:p>
                      <a:endParaRPr lang="ru-RU" dirty="0"/>
                    </a:p>
                  </a:txBody>
                  <a:tcPr>
                    <a:solidFill>
                      <a:srgbClr val="00B0A3"/>
                    </a:solidFill>
                  </a:tcPr>
                </a:tc>
                <a:tc hMerge="1">
                  <a:txBody>
                    <a:bodyPr/>
                    <a:lstStyle/>
                    <a:p>
                      <a:endParaRPr lang="ru-RU" dirty="0"/>
                    </a:p>
                  </a:txBody>
                  <a:tcPr>
                    <a:solidFill>
                      <a:srgbClr val="00B0A3"/>
                    </a:solidFill>
                  </a:tcPr>
                </a:tc>
                <a:tc hMerge="1">
                  <a:txBody>
                    <a:bodyPr/>
                    <a:lstStyle/>
                    <a:p>
                      <a:endParaRPr lang="ru-RU" dirty="0"/>
                    </a:p>
                  </a:txBody>
                  <a:tcPr>
                    <a:solidFill>
                      <a:srgbClr val="00B0A3"/>
                    </a:solidFill>
                  </a:tcPr>
                </a:tc>
                <a:tc hMerge="1">
                  <a:txBody>
                    <a:bodyPr/>
                    <a:lstStyle/>
                    <a:p>
                      <a:endParaRPr lang="ru-RU" dirty="0"/>
                    </a:p>
                  </a:txBody>
                  <a:tcPr>
                    <a:solidFill>
                      <a:srgbClr val="00B0A3"/>
                    </a:solidFill>
                  </a:tcPr>
                </a:tc>
                <a:tc hMerge="1">
                  <a:txBody>
                    <a:bodyPr/>
                    <a:lstStyle/>
                    <a:p>
                      <a:endParaRPr lang="ru-RU" dirty="0"/>
                    </a:p>
                  </a:txBody>
                  <a:tcPr>
                    <a:solidFill>
                      <a:srgbClr val="00B0A3"/>
                    </a:solidFill>
                  </a:tcPr>
                </a:tc>
                <a:tc hMerge="1">
                  <a:txBody>
                    <a:bodyPr/>
                    <a:lstStyle/>
                    <a:p>
                      <a:endParaRPr lang="ru-RU" dirty="0"/>
                    </a:p>
                  </a:txBody>
                  <a:tcPr>
                    <a:solidFill>
                      <a:srgbClr val="00B0A3"/>
                    </a:solidFill>
                  </a:tcPr>
                </a:tc>
                <a:extLst>
                  <a:ext uri="{0D108BD9-81ED-4DB2-BD59-A6C34878D82A}">
                    <a16:rowId xmlns:a16="http://schemas.microsoft.com/office/drawing/2014/main" val="1488306672"/>
                  </a:ext>
                </a:extLst>
              </a:tr>
              <a:tr h="741600">
                <a:tc vMerge="1">
                  <a:txBody>
                    <a:bodyPr/>
                    <a:lstStyle/>
                    <a:p>
                      <a:endParaRPr lang="ru-RU" dirty="0"/>
                    </a:p>
                  </a:txBody>
                  <a:tcPr/>
                </a:tc>
                <a:tc>
                  <a:txBody>
                    <a:bodyPr/>
                    <a:lstStyle/>
                    <a:p>
                      <a:pPr algn="ctr"/>
                      <a:r>
                        <a:rPr lang="en-US" dirty="0">
                          <a:latin typeface="Times New Roman" panose="02020603050405020304" pitchFamily="18" charset="0"/>
                          <a:cs typeface="Times New Roman" panose="02020603050405020304" pitchFamily="18" charset="0"/>
                        </a:rPr>
                        <a:t>I</a:t>
                      </a:r>
                      <a:endParaRPr lang="ru-RU" dirty="0">
                        <a:latin typeface="Times New Roman" panose="02020603050405020304" pitchFamily="18" charset="0"/>
                        <a:cs typeface="Times New Roman" panose="02020603050405020304" pitchFamily="18" charset="0"/>
                      </a:endParaRPr>
                    </a:p>
                  </a:txBody>
                  <a:tcPr anchor="ctr">
                    <a:lnL w="12700" cap="flat" cmpd="sng" algn="ctr">
                      <a:solidFill>
                        <a:srgbClr val="00B0A3"/>
                      </a:solidFill>
                      <a:prstDash val="solid"/>
                      <a:round/>
                      <a:headEnd type="none" w="med" len="med"/>
                      <a:tailEnd type="none" w="med" len="med"/>
                    </a:lnL>
                    <a:lnR w="12700" cap="flat" cmpd="sng" algn="ctr">
                      <a:solidFill>
                        <a:srgbClr val="00B0A3"/>
                      </a:solidFill>
                      <a:prstDash val="solid"/>
                      <a:round/>
                      <a:headEnd type="none" w="med" len="med"/>
                      <a:tailEnd type="none" w="med" len="med"/>
                    </a:lnR>
                    <a:lnT w="12700" cap="flat" cmpd="sng" algn="ctr">
                      <a:solidFill>
                        <a:srgbClr val="00B0A3"/>
                      </a:solidFill>
                      <a:prstDash val="solid"/>
                      <a:round/>
                      <a:headEnd type="none" w="med" len="med"/>
                      <a:tailEnd type="none" w="med" len="med"/>
                    </a:lnT>
                    <a:lnB w="12700" cap="flat" cmpd="sng" algn="ctr">
                      <a:solidFill>
                        <a:srgbClr val="00B0A3"/>
                      </a:solidFill>
                      <a:prstDash val="solid"/>
                      <a:round/>
                      <a:headEnd type="none" w="med" len="med"/>
                      <a:tailEnd type="none" w="med" len="med"/>
                    </a:lnB>
                    <a:solidFill>
                      <a:schemeClr val="bg1"/>
                    </a:solidFill>
                  </a:tcPr>
                </a:tc>
                <a:tc>
                  <a:txBody>
                    <a:bodyPr/>
                    <a:lstStyle/>
                    <a:p>
                      <a:pPr algn="ctr"/>
                      <a:r>
                        <a:rPr lang="en-US" dirty="0">
                          <a:latin typeface="Times New Roman" panose="02020603050405020304" pitchFamily="18" charset="0"/>
                          <a:cs typeface="Times New Roman" panose="02020603050405020304" pitchFamily="18" charset="0"/>
                        </a:rPr>
                        <a:t>II</a:t>
                      </a:r>
                      <a:endParaRPr lang="ru-RU" dirty="0">
                        <a:latin typeface="Times New Roman" panose="02020603050405020304" pitchFamily="18" charset="0"/>
                        <a:cs typeface="Times New Roman" panose="02020603050405020304" pitchFamily="18" charset="0"/>
                      </a:endParaRPr>
                    </a:p>
                  </a:txBody>
                  <a:tcPr anchor="ctr">
                    <a:lnL w="12700" cap="flat" cmpd="sng" algn="ctr">
                      <a:solidFill>
                        <a:srgbClr val="00B0A3"/>
                      </a:solidFill>
                      <a:prstDash val="solid"/>
                      <a:round/>
                      <a:headEnd type="none" w="med" len="med"/>
                      <a:tailEnd type="none" w="med" len="med"/>
                    </a:lnL>
                    <a:lnR w="12700" cap="flat" cmpd="sng" algn="ctr">
                      <a:solidFill>
                        <a:srgbClr val="00B0A3"/>
                      </a:solidFill>
                      <a:prstDash val="solid"/>
                      <a:round/>
                      <a:headEnd type="none" w="med" len="med"/>
                      <a:tailEnd type="none" w="med" len="med"/>
                    </a:lnR>
                    <a:lnT w="12700" cap="flat" cmpd="sng" algn="ctr">
                      <a:solidFill>
                        <a:srgbClr val="00B0A3"/>
                      </a:solidFill>
                      <a:prstDash val="solid"/>
                      <a:round/>
                      <a:headEnd type="none" w="med" len="med"/>
                      <a:tailEnd type="none" w="med" len="med"/>
                    </a:lnT>
                    <a:lnB w="12700" cap="flat" cmpd="sng" algn="ctr">
                      <a:solidFill>
                        <a:srgbClr val="00B0A3"/>
                      </a:solidFill>
                      <a:prstDash val="solid"/>
                      <a:round/>
                      <a:headEnd type="none" w="med" len="med"/>
                      <a:tailEnd type="none" w="med" len="med"/>
                    </a:lnB>
                    <a:solidFill>
                      <a:schemeClr val="bg1"/>
                    </a:solidFill>
                  </a:tcPr>
                </a:tc>
                <a:tc>
                  <a:txBody>
                    <a:bodyPr/>
                    <a:lstStyle/>
                    <a:p>
                      <a:pPr algn="ctr"/>
                      <a:r>
                        <a:rPr lang="en-US" dirty="0">
                          <a:latin typeface="Times New Roman" panose="02020603050405020304" pitchFamily="18" charset="0"/>
                          <a:cs typeface="Times New Roman" panose="02020603050405020304" pitchFamily="18" charset="0"/>
                        </a:rPr>
                        <a:t>III</a:t>
                      </a:r>
                      <a:endParaRPr lang="ru-RU" dirty="0">
                        <a:latin typeface="Times New Roman" panose="02020603050405020304" pitchFamily="18" charset="0"/>
                        <a:cs typeface="Times New Roman" panose="02020603050405020304" pitchFamily="18" charset="0"/>
                      </a:endParaRPr>
                    </a:p>
                  </a:txBody>
                  <a:tcPr anchor="ctr">
                    <a:lnL w="12700" cap="flat" cmpd="sng" algn="ctr">
                      <a:solidFill>
                        <a:srgbClr val="00B0A3"/>
                      </a:solidFill>
                      <a:prstDash val="solid"/>
                      <a:round/>
                      <a:headEnd type="none" w="med" len="med"/>
                      <a:tailEnd type="none" w="med" len="med"/>
                    </a:lnL>
                    <a:lnR w="12700" cap="flat" cmpd="sng" algn="ctr">
                      <a:solidFill>
                        <a:srgbClr val="00B0A3"/>
                      </a:solidFill>
                      <a:prstDash val="solid"/>
                      <a:round/>
                      <a:headEnd type="none" w="med" len="med"/>
                      <a:tailEnd type="none" w="med" len="med"/>
                    </a:lnR>
                    <a:lnT w="12700" cap="flat" cmpd="sng" algn="ctr">
                      <a:solidFill>
                        <a:srgbClr val="00B0A3"/>
                      </a:solidFill>
                      <a:prstDash val="solid"/>
                      <a:round/>
                      <a:headEnd type="none" w="med" len="med"/>
                      <a:tailEnd type="none" w="med" len="med"/>
                    </a:lnT>
                    <a:lnB w="12700" cap="flat" cmpd="sng" algn="ctr">
                      <a:solidFill>
                        <a:srgbClr val="00B0A3"/>
                      </a:solidFill>
                      <a:prstDash val="solid"/>
                      <a:round/>
                      <a:headEnd type="none" w="med" len="med"/>
                      <a:tailEnd type="none" w="med" len="med"/>
                    </a:lnB>
                    <a:solidFill>
                      <a:schemeClr val="bg1"/>
                    </a:solidFill>
                  </a:tcPr>
                </a:tc>
                <a:tc>
                  <a:txBody>
                    <a:bodyPr/>
                    <a:lstStyle/>
                    <a:p>
                      <a:pPr algn="ctr"/>
                      <a:r>
                        <a:rPr lang="en-US" dirty="0">
                          <a:latin typeface="Times New Roman" panose="02020603050405020304" pitchFamily="18" charset="0"/>
                          <a:cs typeface="Times New Roman" panose="02020603050405020304" pitchFamily="18" charset="0"/>
                        </a:rPr>
                        <a:t>IV</a:t>
                      </a:r>
                      <a:endParaRPr lang="ru-RU" dirty="0">
                        <a:latin typeface="Times New Roman" panose="02020603050405020304" pitchFamily="18" charset="0"/>
                        <a:cs typeface="Times New Roman" panose="02020603050405020304" pitchFamily="18" charset="0"/>
                      </a:endParaRPr>
                    </a:p>
                  </a:txBody>
                  <a:tcPr anchor="ctr">
                    <a:lnL w="12700" cap="flat" cmpd="sng" algn="ctr">
                      <a:solidFill>
                        <a:srgbClr val="00B0A3"/>
                      </a:solidFill>
                      <a:prstDash val="solid"/>
                      <a:round/>
                      <a:headEnd type="none" w="med" len="med"/>
                      <a:tailEnd type="none" w="med" len="med"/>
                    </a:lnL>
                    <a:lnR w="12700" cap="flat" cmpd="sng" algn="ctr">
                      <a:solidFill>
                        <a:srgbClr val="00B0A3"/>
                      </a:solidFill>
                      <a:prstDash val="solid"/>
                      <a:round/>
                      <a:headEnd type="none" w="med" len="med"/>
                      <a:tailEnd type="none" w="med" len="med"/>
                    </a:lnR>
                    <a:lnT w="12700" cap="flat" cmpd="sng" algn="ctr">
                      <a:solidFill>
                        <a:srgbClr val="00B0A3"/>
                      </a:solidFill>
                      <a:prstDash val="solid"/>
                      <a:round/>
                      <a:headEnd type="none" w="med" len="med"/>
                      <a:tailEnd type="none" w="med" len="med"/>
                    </a:lnT>
                    <a:lnB w="12700" cap="flat" cmpd="sng" algn="ctr">
                      <a:solidFill>
                        <a:srgbClr val="00B0A3"/>
                      </a:solidFill>
                      <a:prstDash val="solid"/>
                      <a:round/>
                      <a:headEnd type="none" w="med" len="med"/>
                      <a:tailEnd type="none" w="med" len="med"/>
                    </a:lnB>
                    <a:solidFill>
                      <a:schemeClr val="bg1"/>
                    </a:solidFill>
                  </a:tcPr>
                </a:tc>
                <a:tc>
                  <a:txBody>
                    <a:bodyPr/>
                    <a:lstStyle/>
                    <a:p>
                      <a:pPr algn="ctr"/>
                      <a:r>
                        <a:rPr lang="en-US" dirty="0">
                          <a:latin typeface="Times New Roman" panose="02020603050405020304" pitchFamily="18" charset="0"/>
                          <a:cs typeface="Times New Roman" panose="02020603050405020304" pitchFamily="18" charset="0"/>
                        </a:rPr>
                        <a:t>V</a:t>
                      </a:r>
                      <a:endParaRPr lang="ru-RU" dirty="0">
                        <a:latin typeface="Times New Roman" panose="02020603050405020304" pitchFamily="18" charset="0"/>
                        <a:cs typeface="Times New Roman" panose="02020603050405020304" pitchFamily="18" charset="0"/>
                      </a:endParaRPr>
                    </a:p>
                  </a:txBody>
                  <a:tcPr anchor="ctr">
                    <a:lnL w="12700" cap="flat" cmpd="sng" algn="ctr">
                      <a:solidFill>
                        <a:srgbClr val="00B0A3"/>
                      </a:solidFill>
                      <a:prstDash val="solid"/>
                      <a:round/>
                      <a:headEnd type="none" w="med" len="med"/>
                      <a:tailEnd type="none" w="med" len="med"/>
                    </a:lnL>
                    <a:lnR w="12700" cap="flat" cmpd="sng" algn="ctr">
                      <a:solidFill>
                        <a:srgbClr val="00B0A3"/>
                      </a:solidFill>
                      <a:prstDash val="solid"/>
                      <a:round/>
                      <a:headEnd type="none" w="med" len="med"/>
                      <a:tailEnd type="none" w="med" len="med"/>
                    </a:lnR>
                    <a:lnT w="12700" cap="flat" cmpd="sng" algn="ctr">
                      <a:solidFill>
                        <a:srgbClr val="00B0A3"/>
                      </a:solidFill>
                      <a:prstDash val="solid"/>
                      <a:round/>
                      <a:headEnd type="none" w="med" len="med"/>
                      <a:tailEnd type="none" w="med" len="med"/>
                    </a:lnT>
                    <a:lnB w="12700" cap="flat" cmpd="sng" algn="ctr">
                      <a:solidFill>
                        <a:srgbClr val="00B0A3"/>
                      </a:solidFill>
                      <a:prstDash val="solid"/>
                      <a:round/>
                      <a:headEnd type="none" w="med" len="med"/>
                      <a:tailEnd type="none" w="med" len="med"/>
                    </a:lnB>
                    <a:solidFill>
                      <a:schemeClr val="bg1"/>
                    </a:solidFill>
                  </a:tcPr>
                </a:tc>
                <a:tc>
                  <a:txBody>
                    <a:bodyPr/>
                    <a:lstStyle/>
                    <a:p>
                      <a:pPr algn="ctr"/>
                      <a:r>
                        <a:rPr lang="en-US" dirty="0">
                          <a:latin typeface="Times New Roman" panose="02020603050405020304" pitchFamily="18" charset="0"/>
                          <a:cs typeface="Times New Roman" panose="02020603050405020304" pitchFamily="18" charset="0"/>
                        </a:rPr>
                        <a:t>VI</a:t>
                      </a:r>
                      <a:endParaRPr lang="ru-RU" dirty="0">
                        <a:latin typeface="Times New Roman" panose="02020603050405020304" pitchFamily="18" charset="0"/>
                        <a:cs typeface="Times New Roman" panose="02020603050405020304" pitchFamily="18" charset="0"/>
                      </a:endParaRPr>
                    </a:p>
                  </a:txBody>
                  <a:tcPr anchor="ctr">
                    <a:lnL w="12700" cap="flat" cmpd="sng" algn="ctr">
                      <a:solidFill>
                        <a:srgbClr val="00B0A3"/>
                      </a:solidFill>
                      <a:prstDash val="solid"/>
                      <a:round/>
                      <a:headEnd type="none" w="med" len="med"/>
                      <a:tailEnd type="none" w="med" len="med"/>
                    </a:lnL>
                    <a:lnR w="12700" cap="flat" cmpd="sng" algn="ctr">
                      <a:solidFill>
                        <a:srgbClr val="00B0A3"/>
                      </a:solidFill>
                      <a:prstDash val="solid"/>
                      <a:round/>
                      <a:headEnd type="none" w="med" len="med"/>
                      <a:tailEnd type="none" w="med" len="med"/>
                    </a:lnR>
                    <a:lnT w="12700" cap="flat" cmpd="sng" algn="ctr">
                      <a:solidFill>
                        <a:srgbClr val="00B0A3"/>
                      </a:solidFill>
                      <a:prstDash val="solid"/>
                      <a:round/>
                      <a:headEnd type="none" w="med" len="med"/>
                      <a:tailEnd type="none" w="med" len="med"/>
                    </a:lnT>
                    <a:lnB w="12700" cap="flat" cmpd="sng" algn="ctr">
                      <a:solidFill>
                        <a:srgbClr val="00B0A3"/>
                      </a:solidFill>
                      <a:prstDash val="solid"/>
                      <a:round/>
                      <a:headEnd type="none" w="med" len="med"/>
                      <a:tailEnd type="none" w="med" len="med"/>
                    </a:lnB>
                    <a:solidFill>
                      <a:schemeClr val="bg1"/>
                    </a:solidFill>
                  </a:tcPr>
                </a:tc>
                <a:tc>
                  <a:txBody>
                    <a:bodyPr/>
                    <a:lstStyle/>
                    <a:p>
                      <a:pPr algn="ctr"/>
                      <a:r>
                        <a:rPr lang="en-US" dirty="0">
                          <a:latin typeface="Times New Roman" panose="02020603050405020304" pitchFamily="18" charset="0"/>
                          <a:cs typeface="Times New Roman" panose="02020603050405020304" pitchFamily="18" charset="0"/>
                        </a:rPr>
                        <a:t>VII</a:t>
                      </a:r>
                      <a:endParaRPr lang="ru-RU" dirty="0">
                        <a:latin typeface="Times New Roman" panose="02020603050405020304" pitchFamily="18" charset="0"/>
                        <a:cs typeface="Times New Roman" panose="02020603050405020304" pitchFamily="18" charset="0"/>
                      </a:endParaRPr>
                    </a:p>
                  </a:txBody>
                  <a:tcPr anchor="ctr">
                    <a:lnL w="12700" cap="flat" cmpd="sng" algn="ctr">
                      <a:solidFill>
                        <a:srgbClr val="00B0A3"/>
                      </a:solidFill>
                      <a:prstDash val="solid"/>
                      <a:round/>
                      <a:headEnd type="none" w="med" len="med"/>
                      <a:tailEnd type="none" w="med" len="med"/>
                    </a:lnL>
                    <a:lnR w="12700" cap="flat" cmpd="sng" algn="ctr">
                      <a:solidFill>
                        <a:srgbClr val="00B0A3"/>
                      </a:solidFill>
                      <a:prstDash val="solid"/>
                      <a:round/>
                      <a:headEnd type="none" w="med" len="med"/>
                      <a:tailEnd type="none" w="med" len="med"/>
                    </a:lnR>
                    <a:lnT w="12700" cap="flat" cmpd="sng" algn="ctr">
                      <a:solidFill>
                        <a:srgbClr val="00B0A3"/>
                      </a:solidFill>
                      <a:prstDash val="solid"/>
                      <a:round/>
                      <a:headEnd type="none" w="med" len="med"/>
                      <a:tailEnd type="none" w="med" len="med"/>
                    </a:lnT>
                    <a:lnB w="12700" cap="flat" cmpd="sng" algn="ctr">
                      <a:solidFill>
                        <a:srgbClr val="00B0A3"/>
                      </a:solidFill>
                      <a:prstDash val="solid"/>
                      <a:round/>
                      <a:headEnd type="none" w="med" len="med"/>
                      <a:tailEnd type="none" w="med" len="med"/>
                    </a:lnB>
                    <a:solidFill>
                      <a:schemeClr val="bg1"/>
                    </a:solidFill>
                  </a:tcPr>
                </a:tc>
                <a:extLst>
                  <a:ext uri="{0D108BD9-81ED-4DB2-BD59-A6C34878D82A}">
                    <a16:rowId xmlns:a16="http://schemas.microsoft.com/office/drawing/2014/main" val="3102103279"/>
                  </a:ext>
                </a:extLst>
              </a:tr>
              <a:tr h="720000">
                <a:tc>
                  <a:txBody>
                    <a:bodyPr/>
                    <a:lstStyle/>
                    <a:p>
                      <a:r>
                        <a:rPr lang="ru-RU" sz="1800" dirty="0">
                          <a:latin typeface="Times New Roman" panose="02020603050405020304" pitchFamily="18" charset="0"/>
                          <a:cs typeface="Times New Roman" panose="02020603050405020304" pitchFamily="18" charset="0"/>
                        </a:rPr>
                        <a:t>Светло-каштановые</a:t>
                      </a:r>
                    </a:p>
                  </a:txBody>
                  <a:tcPr>
                    <a:lnL w="12700" cap="flat" cmpd="sng" algn="ctr">
                      <a:solidFill>
                        <a:srgbClr val="00B0A3"/>
                      </a:solidFill>
                      <a:prstDash val="solid"/>
                      <a:round/>
                      <a:headEnd type="none" w="med" len="med"/>
                      <a:tailEnd type="none" w="med" len="med"/>
                    </a:lnL>
                    <a:lnR w="12700" cap="flat" cmpd="sng" algn="ctr">
                      <a:solidFill>
                        <a:srgbClr val="00B0A3"/>
                      </a:solidFill>
                      <a:prstDash val="solid"/>
                      <a:round/>
                      <a:headEnd type="none" w="med" len="med"/>
                      <a:tailEnd type="none" w="med" len="med"/>
                    </a:lnR>
                    <a:lnT w="12700" cap="flat" cmpd="sng" algn="ctr">
                      <a:solidFill>
                        <a:srgbClr val="00B0A3"/>
                      </a:solidFill>
                      <a:prstDash val="solid"/>
                      <a:round/>
                      <a:headEnd type="none" w="med" len="med"/>
                      <a:tailEnd type="none" w="med" len="med"/>
                    </a:lnT>
                    <a:lnB w="12700" cap="flat" cmpd="sng" algn="ctr">
                      <a:solidFill>
                        <a:srgbClr val="00B0A3"/>
                      </a:solidFill>
                      <a:prstDash val="solid"/>
                      <a:round/>
                      <a:headEnd type="none" w="med" len="med"/>
                      <a:tailEnd type="none" w="med" len="med"/>
                    </a:lnB>
                  </a:tcPr>
                </a:tc>
                <a:tc>
                  <a:txBody>
                    <a:bodyPr/>
                    <a:lstStyle/>
                    <a:p>
                      <a:pPr algn="ctr"/>
                      <a:r>
                        <a:rPr lang="ru-RU" sz="2000" dirty="0">
                          <a:latin typeface="Times New Roman" panose="02020603050405020304" pitchFamily="18" charset="0"/>
                          <a:cs typeface="Times New Roman" panose="02020603050405020304" pitchFamily="18" charset="0"/>
                        </a:rPr>
                        <a:t>1,64</a:t>
                      </a:r>
                    </a:p>
                  </a:txBody>
                  <a:tcPr anchor="ctr">
                    <a:lnL w="12700" cap="flat" cmpd="sng" algn="ctr">
                      <a:solidFill>
                        <a:srgbClr val="00B0A3"/>
                      </a:solidFill>
                      <a:prstDash val="solid"/>
                      <a:round/>
                      <a:headEnd type="none" w="med" len="med"/>
                      <a:tailEnd type="none" w="med" len="med"/>
                    </a:lnL>
                    <a:lnR w="12700" cap="flat" cmpd="sng" algn="ctr">
                      <a:solidFill>
                        <a:srgbClr val="00B0A3"/>
                      </a:solidFill>
                      <a:prstDash val="solid"/>
                      <a:round/>
                      <a:headEnd type="none" w="med" len="med"/>
                      <a:tailEnd type="none" w="med" len="med"/>
                    </a:lnR>
                    <a:lnT w="12700" cap="flat" cmpd="sng" algn="ctr">
                      <a:solidFill>
                        <a:srgbClr val="00B0A3"/>
                      </a:solidFill>
                      <a:prstDash val="solid"/>
                      <a:round/>
                      <a:headEnd type="none" w="med" len="med"/>
                      <a:tailEnd type="none" w="med" len="med"/>
                    </a:lnT>
                    <a:lnB w="12700" cap="flat" cmpd="sng" algn="ctr">
                      <a:solidFill>
                        <a:srgbClr val="00B0A3"/>
                      </a:solidFill>
                      <a:prstDash val="solid"/>
                      <a:round/>
                      <a:headEnd type="none" w="med" len="med"/>
                      <a:tailEnd type="none" w="med" len="med"/>
                    </a:lnB>
                  </a:tcPr>
                </a:tc>
                <a:tc>
                  <a:txBody>
                    <a:bodyPr/>
                    <a:lstStyle/>
                    <a:p>
                      <a:pPr algn="ctr"/>
                      <a:r>
                        <a:rPr lang="ru-RU" sz="2000" dirty="0">
                          <a:latin typeface="Times New Roman" panose="02020603050405020304" pitchFamily="18" charset="0"/>
                          <a:cs typeface="Times New Roman" panose="02020603050405020304" pitchFamily="18" charset="0"/>
                        </a:rPr>
                        <a:t>1,62</a:t>
                      </a:r>
                    </a:p>
                  </a:txBody>
                  <a:tcPr anchor="ctr">
                    <a:lnL w="12700" cap="flat" cmpd="sng" algn="ctr">
                      <a:solidFill>
                        <a:srgbClr val="00B0A3"/>
                      </a:solidFill>
                      <a:prstDash val="solid"/>
                      <a:round/>
                      <a:headEnd type="none" w="med" len="med"/>
                      <a:tailEnd type="none" w="med" len="med"/>
                    </a:lnL>
                    <a:lnR w="12700" cap="flat" cmpd="sng" algn="ctr">
                      <a:solidFill>
                        <a:srgbClr val="00B0A3"/>
                      </a:solidFill>
                      <a:prstDash val="solid"/>
                      <a:round/>
                      <a:headEnd type="none" w="med" len="med"/>
                      <a:tailEnd type="none" w="med" len="med"/>
                    </a:lnR>
                    <a:lnT w="12700" cap="flat" cmpd="sng" algn="ctr">
                      <a:solidFill>
                        <a:srgbClr val="00B0A3"/>
                      </a:solidFill>
                      <a:prstDash val="solid"/>
                      <a:round/>
                      <a:headEnd type="none" w="med" len="med"/>
                      <a:tailEnd type="none" w="med" len="med"/>
                    </a:lnT>
                    <a:lnB w="12700" cap="flat" cmpd="sng" algn="ctr">
                      <a:solidFill>
                        <a:srgbClr val="00B0A3"/>
                      </a:solidFill>
                      <a:prstDash val="solid"/>
                      <a:round/>
                      <a:headEnd type="none" w="med" len="med"/>
                      <a:tailEnd type="none" w="med" len="med"/>
                    </a:lnB>
                  </a:tcPr>
                </a:tc>
                <a:tc>
                  <a:txBody>
                    <a:bodyPr/>
                    <a:lstStyle/>
                    <a:p>
                      <a:pPr algn="ctr"/>
                      <a:r>
                        <a:rPr lang="ru-RU" sz="2000" dirty="0">
                          <a:latin typeface="Times New Roman" panose="02020603050405020304" pitchFamily="18" charset="0"/>
                          <a:cs typeface="Times New Roman" panose="02020603050405020304" pitchFamily="18" charset="0"/>
                        </a:rPr>
                        <a:t>1,65</a:t>
                      </a:r>
                    </a:p>
                  </a:txBody>
                  <a:tcPr anchor="ctr">
                    <a:lnL w="12700" cap="flat" cmpd="sng" algn="ctr">
                      <a:solidFill>
                        <a:srgbClr val="00B0A3"/>
                      </a:solidFill>
                      <a:prstDash val="solid"/>
                      <a:round/>
                      <a:headEnd type="none" w="med" len="med"/>
                      <a:tailEnd type="none" w="med" len="med"/>
                    </a:lnL>
                    <a:lnR w="12700" cap="flat" cmpd="sng" algn="ctr">
                      <a:solidFill>
                        <a:srgbClr val="00B0A3"/>
                      </a:solidFill>
                      <a:prstDash val="solid"/>
                      <a:round/>
                      <a:headEnd type="none" w="med" len="med"/>
                      <a:tailEnd type="none" w="med" len="med"/>
                    </a:lnR>
                    <a:lnT w="12700" cap="flat" cmpd="sng" algn="ctr">
                      <a:solidFill>
                        <a:srgbClr val="00B0A3"/>
                      </a:solidFill>
                      <a:prstDash val="solid"/>
                      <a:round/>
                      <a:headEnd type="none" w="med" len="med"/>
                      <a:tailEnd type="none" w="med" len="med"/>
                    </a:lnT>
                    <a:lnB w="12700" cap="flat" cmpd="sng" algn="ctr">
                      <a:solidFill>
                        <a:srgbClr val="00B0A3"/>
                      </a:solidFill>
                      <a:prstDash val="solid"/>
                      <a:round/>
                      <a:headEnd type="none" w="med" len="med"/>
                      <a:tailEnd type="none" w="med" len="med"/>
                    </a:lnB>
                  </a:tcPr>
                </a:tc>
                <a:tc>
                  <a:txBody>
                    <a:bodyPr/>
                    <a:lstStyle/>
                    <a:p>
                      <a:pPr algn="ctr"/>
                      <a:r>
                        <a:rPr lang="ru-RU" sz="2000" dirty="0">
                          <a:latin typeface="Times New Roman" panose="02020603050405020304" pitchFamily="18" charset="0"/>
                          <a:cs typeface="Times New Roman" panose="02020603050405020304" pitchFamily="18" charset="0"/>
                        </a:rPr>
                        <a:t>1,50</a:t>
                      </a:r>
                    </a:p>
                  </a:txBody>
                  <a:tcPr anchor="ctr">
                    <a:lnL w="12700" cap="flat" cmpd="sng" algn="ctr">
                      <a:solidFill>
                        <a:srgbClr val="00B0A3"/>
                      </a:solidFill>
                      <a:prstDash val="solid"/>
                      <a:round/>
                      <a:headEnd type="none" w="med" len="med"/>
                      <a:tailEnd type="none" w="med" len="med"/>
                    </a:lnL>
                    <a:lnR w="12700" cap="flat" cmpd="sng" algn="ctr">
                      <a:solidFill>
                        <a:srgbClr val="00B0A3"/>
                      </a:solidFill>
                      <a:prstDash val="solid"/>
                      <a:round/>
                      <a:headEnd type="none" w="med" len="med"/>
                      <a:tailEnd type="none" w="med" len="med"/>
                    </a:lnR>
                    <a:lnT w="12700" cap="flat" cmpd="sng" algn="ctr">
                      <a:solidFill>
                        <a:srgbClr val="00B0A3"/>
                      </a:solidFill>
                      <a:prstDash val="solid"/>
                      <a:round/>
                      <a:headEnd type="none" w="med" len="med"/>
                      <a:tailEnd type="none" w="med" len="med"/>
                    </a:lnT>
                    <a:lnB w="12700" cap="flat" cmpd="sng" algn="ctr">
                      <a:solidFill>
                        <a:srgbClr val="00B0A3"/>
                      </a:solidFill>
                      <a:prstDash val="solid"/>
                      <a:round/>
                      <a:headEnd type="none" w="med" len="med"/>
                      <a:tailEnd type="none" w="med" len="med"/>
                    </a:lnB>
                  </a:tcPr>
                </a:tc>
                <a:tc>
                  <a:txBody>
                    <a:bodyPr/>
                    <a:lstStyle/>
                    <a:p>
                      <a:pPr algn="ctr"/>
                      <a:r>
                        <a:rPr lang="ru-RU" sz="2000" dirty="0">
                          <a:latin typeface="Times New Roman" panose="02020603050405020304" pitchFamily="18" charset="0"/>
                          <a:cs typeface="Times New Roman" panose="02020603050405020304" pitchFamily="18" charset="0"/>
                        </a:rPr>
                        <a:t>1,55</a:t>
                      </a:r>
                    </a:p>
                  </a:txBody>
                  <a:tcPr anchor="ctr">
                    <a:lnL w="12700" cap="flat" cmpd="sng" algn="ctr">
                      <a:solidFill>
                        <a:srgbClr val="00B0A3"/>
                      </a:solidFill>
                      <a:prstDash val="solid"/>
                      <a:round/>
                      <a:headEnd type="none" w="med" len="med"/>
                      <a:tailEnd type="none" w="med" len="med"/>
                    </a:lnL>
                    <a:lnR w="12700" cap="flat" cmpd="sng" algn="ctr">
                      <a:solidFill>
                        <a:srgbClr val="00B0A3"/>
                      </a:solidFill>
                      <a:prstDash val="solid"/>
                      <a:round/>
                      <a:headEnd type="none" w="med" len="med"/>
                      <a:tailEnd type="none" w="med" len="med"/>
                    </a:lnR>
                    <a:lnT w="12700" cap="flat" cmpd="sng" algn="ctr">
                      <a:solidFill>
                        <a:srgbClr val="00B0A3"/>
                      </a:solidFill>
                      <a:prstDash val="solid"/>
                      <a:round/>
                      <a:headEnd type="none" w="med" len="med"/>
                      <a:tailEnd type="none" w="med" len="med"/>
                    </a:lnT>
                    <a:lnB w="12700" cap="flat" cmpd="sng" algn="ctr">
                      <a:solidFill>
                        <a:srgbClr val="00B0A3"/>
                      </a:solidFill>
                      <a:prstDash val="solid"/>
                      <a:round/>
                      <a:headEnd type="none" w="med" len="med"/>
                      <a:tailEnd type="none" w="med" len="med"/>
                    </a:lnB>
                  </a:tcPr>
                </a:tc>
                <a:tc>
                  <a:txBody>
                    <a:bodyPr/>
                    <a:lstStyle/>
                    <a:p>
                      <a:pPr algn="ctr"/>
                      <a:r>
                        <a:rPr lang="ru-RU" sz="2000" dirty="0">
                          <a:latin typeface="Times New Roman" panose="02020603050405020304" pitchFamily="18" charset="0"/>
                          <a:cs typeface="Times New Roman" panose="02020603050405020304" pitchFamily="18" charset="0"/>
                        </a:rPr>
                        <a:t>1,50</a:t>
                      </a:r>
                    </a:p>
                  </a:txBody>
                  <a:tcPr anchor="ctr">
                    <a:lnL w="12700" cap="flat" cmpd="sng" algn="ctr">
                      <a:solidFill>
                        <a:srgbClr val="00B0A3"/>
                      </a:solidFill>
                      <a:prstDash val="solid"/>
                      <a:round/>
                      <a:headEnd type="none" w="med" len="med"/>
                      <a:tailEnd type="none" w="med" len="med"/>
                    </a:lnL>
                    <a:lnR w="12700" cap="flat" cmpd="sng" algn="ctr">
                      <a:solidFill>
                        <a:srgbClr val="00B0A3"/>
                      </a:solidFill>
                      <a:prstDash val="solid"/>
                      <a:round/>
                      <a:headEnd type="none" w="med" len="med"/>
                      <a:tailEnd type="none" w="med" len="med"/>
                    </a:lnR>
                    <a:lnT w="12700" cap="flat" cmpd="sng" algn="ctr">
                      <a:solidFill>
                        <a:srgbClr val="00B0A3"/>
                      </a:solidFill>
                      <a:prstDash val="solid"/>
                      <a:round/>
                      <a:headEnd type="none" w="med" len="med"/>
                      <a:tailEnd type="none" w="med" len="med"/>
                    </a:lnT>
                    <a:lnB w="12700" cap="flat" cmpd="sng" algn="ctr">
                      <a:solidFill>
                        <a:srgbClr val="00B0A3"/>
                      </a:solidFill>
                      <a:prstDash val="solid"/>
                      <a:round/>
                      <a:headEnd type="none" w="med" len="med"/>
                      <a:tailEnd type="none" w="med" len="med"/>
                    </a:lnB>
                  </a:tcPr>
                </a:tc>
                <a:tc>
                  <a:txBody>
                    <a:bodyPr/>
                    <a:lstStyle/>
                    <a:p>
                      <a:pPr algn="ctr"/>
                      <a:r>
                        <a:rPr lang="ru-RU" sz="2000" dirty="0">
                          <a:latin typeface="Times New Roman" panose="02020603050405020304" pitchFamily="18" charset="0"/>
                          <a:cs typeface="Times New Roman" panose="02020603050405020304" pitchFamily="18" charset="0"/>
                        </a:rPr>
                        <a:t>1,51</a:t>
                      </a:r>
                    </a:p>
                  </a:txBody>
                  <a:tcPr anchor="ctr">
                    <a:lnL w="12700" cap="flat" cmpd="sng" algn="ctr">
                      <a:solidFill>
                        <a:srgbClr val="00B0A3"/>
                      </a:solidFill>
                      <a:prstDash val="solid"/>
                      <a:round/>
                      <a:headEnd type="none" w="med" len="med"/>
                      <a:tailEnd type="none" w="med" len="med"/>
                    </a:lnL>
                    <a:lnR w="12700" cap="flat" cmpd="sng" algn="ctr">
                      <a:solidFill>
                        <a:srgbClr val="00B0A3"/>
                      </a:solidFill>
                      <a:prstDash val="solid"/>
                      <a:round/>
                      <a:headEnd type="none" w="med" len="med"/>
                      <a:tailEnd type="none" w="med" len="med"/>
                    </a:lnR>
                    <a:lnT w="12700" cap="flat" cmpd="sng" algn="ctr">
                      <a:solidFill>
                        <a:srgbClr val="00B0A3"/>
                      </a:solidFill>
                      <a:prstDash val="solid"/>
                      <a:round/>
                      <a:headEnd type="none" w="med" len="med"/>
                      <a:tailEnd type="none" w="med" len="med"/>
                    </a:lnT>
                    <a:lnB w="12700" cap="flat" cmpd="sng" algn="ctr">
                      <a:solidFill>
                        <a:srgbClr val="00B0A3"/>
                      </a:solidFill>
                      <a:prstDash val="solid"/>
                      <a:round/>
                      <a:headEnd type="none" w="med" len="med"/>
                      <a:tailEnd type="none" w="med" len="med"/>
                    </a:lnB>
                  </a:tcPr>
                </a:tc>
                <a:extLst>
                  <a:ext uri="{0D108BD9-81ED-4DB2-BD59-A6C34878D82A}">
                    <a16:rowId xmlns:a16="http://schemas.microsoft.com/office/drawing/2014/main" val="1827947115"/>
                  </a:ext>
                </a:extLst>
              </a:tr>
              <a:tr h="720000">
                <a:tc>
                  <a:txBody>
                    <a:bodyPr/>
                    <a:lstStyle/>
                    <a:p>
                      <a:r>
                        <a:rPr lang="ru-RU" sz="1800" dirty="0">
                          <a:latin typeface="Times New Roman" panose="02020603050405020304" pitchFamily="18" charset="0"/>
                          <a:cs typeface="Times New Roman" panose="02020603050405020304" pitchFamily="18" charset="0"/>
                        </a:rPr>
                        <a:t>Каштановые</a:t>
                      </a:r>
                    </a:p>
                  </a:txBody>
                  <a:tcPr>
                    <a:lnL w="12700" cap="flat" cmpd="sng" algn="ctr">
                      <a:solidFill>
                        <a:srgbClr val="00B0A3"/>
                      </a:solidFill>
                      <a:prstDash val="solid"/>
                      <a:round/>
                      <a:headEnd type="none" w="med" len="med"/>
                      <a:tailEnd type="none" w="med" len="med"/>
                    </a:lnL>
                    <a:lnR w="12700" cap="flat" cmpd="sng" algn="ctr">
                      <a:solidFill>
                        <a:srgbClr val="00B0A3"/>
                      </a:solidFill>
                      <a:prstDash val="solid"/>
                      <a:round/>
                      <a:headEnd type="none" w="med" len="med"/>
                      <a:tailEnd type="none" w="med" len="med"/>
                    </a:lnR>
                    <a:lnT w="12700" cap="flat" cmpd="sng" algn="ctr">
                      <a:solidFill>
                        <a:srgbClr val="00B0A3"/>
                      </a:solidFill>
                      <a:prstDash val="solid"/>
                      <a:round/>
                      <a:headEnd type="none" w="med" len="med"/>
                      <a:tailEnd type="none" w="med" len="med"/>
                    </a:lnT>
                    <a:lnB w="12700" cap="flat" cmpd="sng" algn="ctr">
                      <a:solidFill>
                        <a:srgbClr val="00B0A3"/>
                      </a:solidFill>
                      <a:prstDash val="solid"/>
                      <a:round/>
                      <a:headEnd type="none" w="med" len="med"/>
                      <a:tailEnd type="none" w="med" len="med"/>
                    </a:lnB>
                  </a:tcPr>
                </a:tc>
                <a:tc>
                  <a:txBody>
                    <a:bodyPr/>
                    <a:lstStyle/>
                    <a:p>
                      <a:pPr algn="ctr"/>
                      <a:r>
                        <a:rPr lang="ru-RU" sz="2000" dirty="0">
                          <a:latin typeface="Times New Roman" panose="02020603050405020304" pitchFamily="18" charset="0"/>
                          <a:cs typeface="Times New Roman" panose="02020603050405020304" pitchFamily="18" charset="0"/>
                        </a:rPr>
                        <a:t>2,27</a:t>
                      </a:r>
                    </a:p>
                  </a:txBody>
                  <a:tcPr anchor="ctr">
                    <a:lnL w="12700" cap="flat" cmpd="sng" algn="ctr">
                      <a:solidFill>
                        <a:srgbClr val="00B0A3"/>
                      </a:solidFill>
                      <a:prstDash val="solid"/>
                      <a:round/>
                      <a:headEnd type="none" w="med" len="med"/>
                      <a:tailEnd type="none" w="med" len="med"/>
                    </a:lnL>
                    <a:lnR w="12700" cap="flat" cmpd="sng" algn="ctr">
                      <a:solidFill>
                        <a:srgbClr val="00B0A3"/>
                      </a:solidFill>
                      <a:prstDash val="solid"/>
                      <a:round/>
                      <a:headEnd type="none" w="med" len="med"/>
                      <a:tailEnd type="none" w="med" len="med"/>
                    </a:lnR>
                    <a:lnT w="12700" cap="flat" cmpd="sng" algn="ctr">
                      <a:solidFill>
                        <a:srgbClr val="00B0A3"/>
                      </a:solidFill>
                      <a:prstDash val="solid"/>
                      <a:round/>
                      <a:headEnd type="none" w="med" len="med"/>
                      <a:tailEnd type="none" w="med" len="med"/>
                    </a:lnT>
                    <a:lnB w="12700" cap="flat" cmpd="sng" algn="ctr">
                      <a:solidFill>
                        <a:srgbClr val="00B0A3"/>
                      </a:solidFill>
                      <a:prstDash val="solid"/>
                      <a:round/>
                      <a:headEnd type="none" w="med" len="med"/>
                      <a:tailEnd type="none" w="med" len="med"/>
                    </a:lnB>
                  </a:tcPr>
                </a:tc>
                <a:tc>
                  <a:txBody>
                    <a:bodyPr/>
                    <a:lstStyle/>
                    <a:p>
                      <a:pPr algn="ctr"/>
                      <a:r>
                        <a:rPr lang="ru-RU" sz="2000" dirty="0">
                          <a:latin typeface="Times New Roman" panose="02020603050405020304" pitchFamily="18" charset="0"/>
                          <a:cs typeface="Times New Roman" panose="02020603050405020304" pitchFamily="18" charset="0"/>
                        </a:rPr>
                        <a:t>2,19</a:t>
                      </a:r>
                    </a:p>
                  </a:txBody>
                  <a:tcPr anchor="ctr">
                    <a:lnL w="12700" cap="flat" cmpd="sng" algn="ctr">
                      <a:solidFill>
                        <a:srgbClr val="00B0A3"/>
                      </a:solidFill>
                      <a:prstDash val="solid"/>
                      <a:round/>
                      <a:headEnd type="none" w="med" len="med"/>
                      <a:tailEnd type="none" w="med" len="med"/>
                    </a:lnL>
                    <a:lnR w="12700" cap="flat" cmpd="sng" algn="ctr">
                      <a:solidFill>
                        <a:srgbClr val="00B0A3"/>
                      </a:solidFill>
                      <a:prstDash val="solid"/>
                      <a:round/>
                      <a:headEnd type="none" w="med" len="med"/>
                      <a:tailEnd type="none" w="med" len="med"/>
                    </a:lnR>
                    <a:lnT w="12700" cap="flat" cmpd="sng" algn="ctr">
                      <a:solidFill>
                        <a:srgbClr val="00B0A3"/>
                      </a:solidFill>
                      <a:prstDash val="solid"/>
                      <a:round/>
                      <a:headEnd type="none" w="med" len="med"/>
                      <a:tailEnd type="none" w="med" len="med"/>
                    </a:lnT>
                    <a:lnB w="12700" cap="flat" cmpd="sng" algn="ctr">
                      <a:solidFill>
                        <a:srgbClr val="00B0A3"/>
                      </a:solidFill>
                      <a:prstDash val="solid"/>
                      <a:round/>
                      <a:headEnd type="none" w="med" len="med"/>
                      <a:tailEnd type="none" w="med" len="med"/>
                    </a:lnB>
                  </a:tcPr>
                </a:tc>
                <a:tc>
                  <a:txBody>
                    <a:bodyPr/>
                    <a:lstStyle/>
                    <a:p>
                      <a:pPr algn="ctr"/>
                      <a:r>
                        <a:rPr lang="ru-RU" sz="2000" dirty="0">
                          <a:latin typeface="Times New Roman" panose="02020603050405020304" pitchFamily="18" charset="0"/>
                          <a:cs typeface="Times New Roman" panose="02020603050405020304" pitchFamily="18" charset="0"/>
                        </a:rPr>
                        <a:t>2,04</a:t>
                      </a:r>
                    </a:p>
                  </a:txBody>
                  <a:tcPr anchor="ctr">
                    <a:lnL w="12700" cap="flat" cmpd="sng" algn="ctr">
                      <a:solidFill>
                        <a:srgbClr val="00B0A3"/>
                      </a:solidFill>
                      <a:prstDash val="solid"/>
                      <a:round/>
                      <a:headEnd type="none" w="med" len="med"/>
                      <a:tailEnd type="none" w="med" len="med"/>
                    </a:lnL>
                    <a:lnR w="12700" cap="flat" cmpd="sng" algn="ctr">
                      <a:solidFill>
                        <a:srgbClr val="00B0A3"/>
                      </a:solidFill>
                      <a:prstDash val="solid"/>
                      <a:round/>
                      <a:headEnd type="none" w="med" len="med"/>
                      <a:tailEnd type="none" w="med" len="med"/>
                    </a:lnR>
                    <a:lnT w="12700" cap="flat" cmpd="sng" algn="ctr">
                      <a:solidFill>
                        <a:srgbClr val="00B0A3"/>
                      </a:solidFill>
                      <a:prstDash val="solid"/>
                      <a:round/>
                      <a:headEnd type="none" w="med" len="med"/>
                      <a:tailEnd type="none" w="med" len="med"/>
                    </a:lnT>
                    <a:lnB w="12700" cap="flat" cmpd="sng" algn="ctr">
                      <a:solidFill>
                        <a:srgbClr val="00B0A3"/>
                      </a:solidFill>
                      <a:prstDash val="solid"/>
                      <a:round/>
                      <a:headEnd type="none" w="med" len="med"/>
                      <a:tailEnd type="none" w="med" len="med"/>
                    </a:lnB>
                  </a:tcPr>
                </a:tc>
                <a:tc>
                  <a:txBody>
                    <a:bodyPr/>
                    <a:lstStyle/>
                    <a:p>
                      <a:pPr algn="ctr"/>
                      <a:r>
                        <a:rPr lang="ru-RU" sz="2000" dirty="0">
                          <a:latin typeface="Times New Roman" panose="02020603050405020304" pitchFamily="18" charset="0"/>
                          <a:cs typeface="Times New Roman" panose="02020603050405020304" pitchFamily="18" charset="0"/>
                        </a:rPr>
                        <a:t>2,10</a:t>
                      </a:r>
                    </a:p>
                  </a:txBody>
                  <a:tcPr anchor="ctr">
                    <a:lnL w="12700" cap="flat" cmpd="sng" algn="ctr">
                      <a:solidFill>
                        <a:srgbClr val="00B0A3"/>
                      </a:solidFill>
                      <a:prstDash val="solid"/>
                      <a:round/>
                      <a:headEnd type="none" w="med" len="med"/>
                      <a:tailEnd type="none" w="med" len="med"/>
                    </a:lnL>
                    <a:lnR w="12700" cap="flat" cmpd="sng" algn="ctr">
                      <a:solidFill>
                        <a:srgbClr val="00B0A3"/>
                      </a:solidFill>
                      <a:prstDash val="solid"/>
                      <a:round/>
                      <a:headEnd type="none" w="med" len="med"/>
                      <a:tailEnd type="none" w="med" len="med"/>
                    </a:lnR>
                    <a:lnT w="12700" cap="flat" cmpd="sng" algn="ctr">
                      <a:solidFill>
                        <a:srgbClr val="00B0A3"/>
                      </a:solidFill>
                      <a:prstDash val="solid"/>
                      <a:round/>
                      <a:headEnd type="none" w="med" len="med"/>
                      <a:tailEnd type="none" w="med" len="med"/>
                    </a:lnT>
                    <a:lnB w="12700" cap="flat" cmpd="sng" algn="ctr">
                      <a:solidFill>
                        <a:srgbClr val="00B0A3"/>
                      </a:solidFill>
                      <a:prstDash val="solid"/>
                      <a:round/>
                      <a:headEnd type="none" w="med" len="med"/>
                      <a:tailEnd type="none" w="med" len="med"/>
                    </a:lnB>
                  </a:tcPr>
                </a:tc>
                <a:tc>
                  <a:txBody>
                    <a:bodyPr/>
                    <a:lstStyle/>
                    <a:p>
                      <a:pPr algn="ctr"/>
                      <a:r>
                        <a:rPr lang="ru-RU" sz="2000" dirty="0">
                          <a:latin typeface="Times New Roman" panose="02020603050405020304" pitchFamily="18" charset="0"/>
                          <a:cs typeface="Times New Roman" panose="02020603050405020304" pitchFamily="18" charset="0"/>
                        </a:rPr>
                        <a:t>1,98</a:t>
                      </a:r>
                    </a:p>
                  </a:txBody>
                  <a:tcPr anchor="ctr">
                    <a:lnL w="12700" cap="flat" cmpd="sng" algn="ctr">
                      <a:solidFill>
                        <a:srgbClr val="00B0A3"/>
                      </a:solidFill>
                      <a:prstDash val="solid"/>
                      <a:round/>
                      <a:headEnd type="none" w="med" len="med"/>
                      <a:tailEnd type="none" w="med" len="med"/>
                    </a:lnL>
                    <a:lnR w="12700" cap="flat" cmpd="sng" algn="ctr">
                      <a:solidFill>
                        <a:srgbClr val="00B0A3"/>
                      </a:solidFill>
                      <a:prstDash val="solid"/>
                      <a:round/>
                      <a:headEnd type="none" w="med" len="med"/>
                      <a:tailEnd type="none" w="med" len="med"/>
                    </a:lnR>
                    <a:lnT w="12700" cap="flat" cmpd="sng" algn="ctr">
                      <a:solidFill>
                        <a:srgbClr val="00B0A3"/>
                      </a:solidFill>
                      <a:prstDash val="solid"/>
                      <a:round/>
                      <a:headEnd type="none" w="med" len="med"/>
                      <a:tailEnd type="none" w="med" len="med"/>
                    </a:lnT>
                    <a:lnB w="12700" cap="flat" cmpd="sng" algn="ctr">
                      <a:solidFill>
                        <a:srgbClr val="00B0A3"/>
                      </a:solidFill>
                      <a:prstDash val="solid"/>
                      <a:round/>
                      <a:headEnd type="none" w="med" len="med"/>
                      <a:tailEnd type="none" w="med" len="med"/>
                    </a:lnB>
                  </a:tcPr>
                </a:tc>
                <a:tc>
                  <a:txBody>
                    <a:bodyPr/>
                    <a:lstStyle/>
                    <a:p>
                      <a:pPr algn="ctr"/>
                      <a:r>
                        <a:rPr lang="ru-RU" sz="2000" dirty="0">
                          <a:latin typeface="Times New Roman" panose="02020603050405020304" pitchFamily="18" charset="0"/>
                          <a:cs typeface="Times New Roman" panose="02020603050405020304" pitchFamily="18" charset="0"/>
                        </a:rPr>
                        <a:t>1,92</a:t>
                      </a:r>
                    </a:p>
                  </a:txBody>
                  <a:tcPr anchor="ctr">
                    <a:lnL w="12700" cap="flat" cmpd="sng" algn="ctr">
                      <a:solidFill>
                        <a:srgbClr val="00B0A3"/>
                      </a:solidFill>
                      <a:prstDash val="solid"/>
                      <a:round/>
                      <a:headEnd type="none" w="med" len="med"/>
                      <a:tailEnd type="none" w="med" len="med"/>
                    </a:lnL>
                    <a:lnR w="12700" cap="flat" cmpd="sng" algn="ctr">
                      <a:solidFill>
                        <a:srgbClr val="00B0A3"/>
                      </a:solidFill>
                      <a:prstDash val="solid"/>
                      <a:round/>
                      <a:headEnd type="none" w="med" len="med"/>
                      <a:tailEnd type="none" w="med" len="med"/>
                    </a:lnR>
                    <a:lnT w="12700" cap="flat" cmpd="sng" algn="ctr">
                      <a:solidFill>
                        <a:srgbClr val="00B0A3"/>
                      </a:solidFill>
                      <a:prstDash val="solid"/>
                      <a:round/>
                      <a:headEnd type="none" w="med" len="med"/>
                      <a:tailEnd type="none" w="med" len="med"/>
                    </a:lnT>
                    <a:lnB w="12700" cap="flat" cmpd="sng" algn="ctr">
                      <a:solidFill>
                        <a:srgbClr val="00B0A3"/>
                      </a:solidFill>
                      <a:prstDash val="solid"/>
                      <a:round/>
                      <a:headEnd type="none" w="med" len="med"/>
                      <a:tailEnd type="none" w="med" len="med"/>
                    </a:lnB>
                  </a:tcPr>
                </a:tc>
                <a:tc>
                  <a:txBody>
                    <a:bodyPr/>
                    <a:lstStyle/>
                    <a:p>
                      <a:pPr algn="ctr"/>
                      <a:r>
                        <a:rPr lang="ru-RU" sz="2000" dirty="0">
                          <a:latin typeface="Times New Roman" panose="02020603050405020304" pitchFamily="18" charset="0"/>
                          <a:cs typeface="Times New Roman" panose="02020603050405020304" pitchFamily="18" charset="0"/>
                        </a:rPr>
                        <a:t>1,87</a:t>
                      </a:r>
                    </a:p>
                  </a:txBody>
                  <a:tcPr anchor="ctr">
                    <a:lnL w="12700" cap="flat" cmpd="sng" algn="ctr">
                      <a:solidFill>
                        <a:srgbClr val="00B0A3"/>
                      </a:solidFill>
                      <a:prstDash val="solid"/>
                      <a:round/>
                      <a:headEnd type="none" w="med" len="med"/>
                      <a:tailEnd type="none" w="med" len="med"/>
                    </a:lnL>
                    <a:lnR w="12700" cap="flat" cmpd="sng" algn="ctr">
                      <a:solidFill>
                        <a:srgbClr val="00B0A3"/>
                      </a:solidFill>
                      <a:prstDash val="solid"/>
                      <a:round/>
                      <a:headEnd type="none" w="med" len="med"/>
                      <a:tailEnd type="none" w="med" len="med"/>
                    </a:lnR>
                    <a:lnT w="12700" cap="flat" cmpd="sng" algn="ctr">
                      <a:solidFill>
                        <a:srgbClr val="00B0A3"/>
                      </a:solidFill>
                      <a:prstDash val="solid"/>
                      <a:round/>
                      <a:headEnd type="none" w="med" len="med"/>
                      <a:tailEnd type="none" w="med" len="med"/>
                    </a:lnT>
                    <a:lnB w="12700" cap="flat" cmpd="sng" algn="ctr">
                      <a:solidFill>
                        <a:srgbClr val="00B0A3"/>
                      </a:solidFill>
                      <a:prstDash val="solid"/>
                      <a:round/>
                      <a:headEnd type="none" w="med" len="med"/>
                      <a:tailEnd type="none" w="med" len="med"/>
                    </a:lnB>
                  </a:tcPr>
                </a:tc>
                <a:extLst>
                  <a:ext uri="{0D108BD9-81ED-4DB2-BD59-A6C34878D82A}">
                    <a16:rowId xmlns:a16="http://schemas.microsoft.com/office/drawing/2014/main" val="2711518369"/>
                  </a:ext>
                </a:extLst>
              </a:tr>
              <a:tr h="720000">
                <a:tc>
                  <a:txBody>
                    <a:bodyPr/>
                    <a:lstStyle/>
                    <a:p>
                      <a:r>
                        <a:rPr lang="ru-RU" sz="1800" dirty="0">
                          <a:latin typeface="Times New Roman" panose="02020603050405020304" pitchFamily="18" charset="0"/>
                          <a:cs typeface="Times New Roman" panose="02020603050405020304" pitchFamily="18" charset="0"/>
                        </a:rPr>
                        <a:t>Темно-каштановые</a:t>
                      </a:r>
                    </a:p>
                  </a:txBody>
                  <a:tcPr>
                    <a:lnL w="12700" cap="flat" cmpd="sng" algn="ctr">
                      <a:solidFill>
                        <a:srgbClr val="00B0A3"/>
                      </a:solidFill>
                      <a:prstDash val="solid"/>
                      <a:round/>
                      <a:headEnd type="none" w="med" len="med"/>
                      <a:tailEnd type="none" w="med" len="med"/>
                    </a:lnL>
                    <a:lnR w="12700" cap="flat" cmpd="sng" algn="ctr">
                      <a:solidFill>
                        <a:srgbClr val="00B0A3"/>
                      </a:solidFill>
                      <a:prstDash val="solid"/>
                      <a:round/>
                      <a:headEnd type="none" w="med" len="med"/>
                      <a:tailEnd type="none" w="med" len="med"/>
                    </a:lnR>
                    <a:lnT w="12700" cap="flat" cmpd="sng" algn="ctr">
                      <a:solidFill>
                        <a:srgbClr val="00B0A3"/>
                      </a:solidFill>
                      <a:prstDash val="solid"/>
                      <a:round/>
                      <a:headEnd type="none" w="med" len="med"/>
                      <a:tailEnd type="none" w="med" len="med"/>
                    </a:lnT>
                    <a:lnB w="12700" cap="flat" cmpd="sng" algn="ctr">
                      <a:solidFill>
                        <a:srgbClr val="00B0A3"/>
                      </a:solidFill>
                      <a:prstDash val="solid"/>
                      <a:round/>
                      <a:headEnd type="none" w="med" len="med"/>
                      <a:tailEnd type="none" w="med" len="med"/>
                    </a:lnB>
                  </a:tcPr>
                </a:tc>
                <a:tc>
                  <a:txBody>
                    <a:bodyPr/>
                    <a:lstStyle/>
                    <a:p>
                      <a:pPr algn="ctr"/>
                      <a:r>
                        <a:rPr lang="ru-RU" sz="2000" dirty="0">
                          <a:latin typeface="Times New Roman" panose="02020603050405020304" pitchFamily="18" charset="0"/>
                          <a:cs typeface="Times New Roman" panose="02020603050405020304" pitchFamily="18" charset="0"/>
                        </a:rPr>
                        <a:t>2,53</a:t>
                      </a:r>
                    </a:p>
                  </a:txBody>
                  <a:tcPr anchor="ctr">
                    <a:lnL w="12700" cap="flat" cmpd="sng" algn="ctr">
                      <a:solidFill>
                        <a:srgbClr val="00B0A3"/>
                      </a:solidFill>
                      <a:prstDash val="solid"/>
                      <a:round/>
                      <a:headEnd type="none" w="med" len="med"/>
                      <a:tailEnd type="none" w="med" len="med"/>
                    </a:lnL>
                    <a:lnR w="12700" cap="flat" cmpd="sng" algn="ctr">
                      <a:solidFill>
                        <a:srgbClr val="00B0A3"/>
                      </a:solidFill>
                      <a:prstDash val="solid"/>
                      <a:round/>
                      <a:headEnd type="none" w="med" len="med"/>
                      <a:tailEnd type="none" w="med" len="med"/>
                    </a:lnR>
                    <a:lnT w="12700" cap="flat" cmpd="sng" algn="ctr">
                      <a:solidFill>
                        <a:srgbClr val="00B0A3"/>
                      </a:solidFill>
                      <a:prstDash val="solid"/>
                      <a:round/>
                      <a:headEnd type="none" w="med" len="med"/>
                      <a:tailEnd type="none" w="med" len="med"/>
                    </a:lnT>
                    <a:lnB w="12700" cap="flat" cmpd="sng" algn="ctr">
                      <a:solidFill>
                        <a:srgbClr val="00B0A3"/>
                      </a:solidFill>
                      <a:prstDash val="solid"/>
                      <a:round/>
                      <a:headEnd type="none" w="med" len="med"/>
                      <a:tailEnd type="none" w="med" len="med"/>
                    </a:lnB>
                  </a:tcPr>
                </a:tc>
                <a:tc>
                  <a:txBody>
                    <a:bodyPr/>
                    <a:lstStyle/>
                    <a:p>
                      <a:pPr algn="ctr"/>
                      <a:r>
                        <a:rPr lang="ru-RU" sz="2000" dirty="0">
                          <a:latin typeface="Times New Roman" panose="02020603050405020304" pitchFamily="18" charset="0"/>
                          <a:cs typeface="Times New Roman" panose="02020603050405020304" pitchFamily="18" charset="0"/>
                        </a:rPr>
                        <a:t>2,50</a:t>
                      </a:r>
                    </a:p>
                  </a:txBody>
                  <a:tcPr anchor="ctr">
                    <a:lnL w="12700" cap="flat" cmpd="sng" algn="ctr">
                      <a:solidFill>
                        <a:srgbClr val="00B0A3"/>
                      </a:solidFill>
                      <a:prstDash val="solid"/>
                      <a:round/>
                      <a:headEnd type="none" w="med" len="med"/>
                      <a:tailEnd type="none" w="med" len="med"/>
                    </a:lnL>
                    <a:lnR w="12700" cap="flat" cmpd="sng" algn="ctr">
                      <a:solidFill>
                        <a:srgbClr val="00B0A3"/>
                      </a:solidFill>
                      <a:prstDash val="solid"/>
                      <a:round/>
                      <a:headEnd type="none" w="med" len="med"/>
                      <a:tailEnd type="none" w="med" len="med"/>
                    </a:lnR>
                    <a:lnT w="12700" cap="flat" cmpd="sng" algn="ctr">
                      <a:solidFill>
                        <a:srgbClr val="00B0A3"/>
                      </a:solidFill>
                      <a:prstDash val="solid"/>
                      <a:round/>
                      <a:headEnd type="none" w="med" len="med"/>
                      <a:tailEnd type="none" w="med" len="med"/>
                    </a:lnT>
                    <a:lnB w="12700" cap="flat" cmpd="sng" algn="ctr">
                      <a:solidFill>
                        <a:srgbClr val="00B0A3"/>
                      </a:solidFill>
                      <a:prstDash val="solid"/>
                      <a:round/>
                      <a:headEnd type="none" w="med" len="med"/>
                      <a:tailEnd type="none" w="med" len="med"/>
                    </a:lnB>
                  </a:tcPr>
                </a:tc>
                <a:tc>
                  <a:txBody>
                    <a:bodyPr/>
                    <a:lstStyle/>
                    <a:p>
                      <a:pPr algn="ctr"/>
                      <a:r>
                        <a:rPr lang="ru-RU" sz="2000" dirty="0">
                          <a:latin typeface="Times New Roman" panose="02020603050405020304" pitchFamily="18" charset="0"/>
                          <a:cs typeface="Times New Roman" panose="02020603050405020304" pitchFamily="18" charset="0"/>
                        </a:rPr>
                        <a:t>2,32</a:t>
                      </a:r>
                    </a:p>
                  </a:txBody>
                  <a:tcPr anchor="ctr">
                    <a:lnL w="12700" cap="flat" cmpd="sng" algn="ctr">
                      <a:solidFill>
                        <a:srgbClr val="00B0A3"/>
                      </a:solidFill>
                      <a:prstDash val="solid"/>
                      <a:round/>
                      <a:headEnd type="none" w="med" len="med"/>
                      <a:tailEnd type="none" w="med" len="med"/>
                    </a:lnL>
                    <a:lnR w="12700" cap="flat" cmpd="sng" algn="ctr">
                      <a:solidFill>
                        <a:srgbClr val="00B0A3"/>
                      </a:solidFill>
                      <a:prstDash val="solid"/>
                      <a:round/>
                      <a:headEnd type="none" w="med" len="med"/>
                      <a:tailEnd type="none" w="med" len="med"/>
                    </a:lnR>
                    <a:lnT w="12700" cap="flat" cmpd="sng" algn="ctr">
                      <a:solidFill>
                        <a:srgbClr val="00B0A3"/>
                      </a:solidFill>
                      <a:prstDash val="solid"/>
                      <a:round/>
                      <a:headEnd type="none" w="med" len="med"/>
                      <a:tailEnd type="none" w="med" len="med"/>
                    </a:lnT>
                    <a:lnB w="12700" cap="flat" cmpd="sng" algn="ctr">
                      <a:solidFill>
                        <a:srgbClr val="00B0A3"/>
                      </a:solidFill>
                      <a:prstDash val="solid"/>
                      <a:round/>
                      <a:headEnd type="none" w="med" len="med"/>
                      <a:tailEnd type="none" w="med" len="med"/>
                    </a:lnB>
                  </a:tcPr>
                </a:tc>
                <a:tc>
                  <a:txBody>
                    <a:bodyPr/>
                    <a:lstStyle/>
                    <a:p>
                      <a:pPr algn="ctr"/>
                      <a:r>
                        <a:rPr lang="ru-RU" sz="2000" dirty="0">
                          <a:latin typeface="Times New Roman" panose="02020603050405020304" pitchFamily="18" charset="0"/>
                          <a:cs typeface="Times New Roman" panose="02020603050405020304" pitchFamily="18" charset="0"/>
                        </a:rPr>
                        <a:t>2,34</a:t>
                      </a:r>
                    </a:p>
                  </a:txBody>
                  <a:tcPr anchor="ctr">
                    <a:lnL w="12700" cap="flat" cmpd="sng" algn="ctr">
                      <a:solidFill>
                        <a:srgbClr val="00B0A3"/>
                      </a:solidFill>
                      <a:prstDash val="solid"/>
                      <a:round/>
                      <a:headEnd type="none" w="med" len="med"/>
                      <a:tailEnd type="none" w="med" len="med"/>
                    </a:lnL>
                    <a:lnR w="12700" cap="flat" cmpd="sng" algn="ctr">
                      <a:solidFill>
                        <a:srgbClr val="00B0A3"/>
                      </a:solidFill>
                      <a:prstDash val="solid"/>
                      <a:round/>
                      <a:headEnd type="none" w="med" len="med"/>
                      <a:tailEnd type="none" w="med" len="med"/>
                    </a:lnR>
                    <a:lnT w="12700" cap="flat" cmpd="sng" algn="ctr">
                      <a:solidFill>
                        <a:srgbClr val="00B0A3"/>
                      </a:solidFill>
                      <a:prstDash val="solid"/>
                      <a:round/>
                      <a:headEnd type="none" w="med" len="med"/>
                      <a:tailEnd type="none" w="med" len="med"/>
                    </a:lnT>
                    <a:lnB w="12700" cap="flat" cmpd="sng" algn="ctr">
                      <a:solidFill>
                        <a:srgbClr val="00B0A3"/>
                      </a:solidFill>
                      <a:prstDash val="solid"/>
                      <a:round/>
                      <a:headEnd type="none" w="med" len="med"/>
                      <a:tailEnd type="none" w="med" len="med"/>
                    </a:lnB>
                  </a:tcPr>
                </a:tc>
                <a:tc>
                  <a:txBody>
                    <a:bodyPr/>
                    <a:lstStyle/>
                    <a:p>
                      <a:pPr algn="ctr"/>
                      <a:r>
                        <a:rPr lang="ru-RU" sz="2000" dirty="0">
                          <a:latin typeface="Times New Roman" panose="02020603050405020304" pitchFamily="18" charset="0"/>
                          <a:cs typeface="Times New Roman" panose="02020603050405020304" pitchFamily="18" charset="0"/>
                        </a:rPr>
                        <a:t>2,38</a:t>
                      </a:r>
                    </a:p>
                  </a:txBody>
                  <a:tcPr anchor="ctr">
                    <a:lnL w="12700" cap="flat" cmpd="sng" algn="ctr">
                      <a:solidFill>
                        <a:srgbClr val="00B0A3"/>
                      </a:solidFill>
                      <a:prstDash val="solid"/>
                      <a:round/>
                      <a:headEnd type="none" w="med" len="med"/>
                      <a:tailEnd type="none" w="med" len="med"/>
                    </a:lnL>
                    <a:lnR w="12700" cap="flat" cmpd="sng" algn="ctr">
                      <a:solidFill>
                        <a:srgbClr val="00B0A3"/>
                      </a:solidFill>
                      <a:prstDash val="solid"/>
                      <a:round/>
                      <a:headEnd type="none" w="med" len="med"/>
                      <a:tailEnd type="none" w="med" len="med"/>
                    </a:lnR>
                    <a:lnT w="12700" cap="flat" cmpd="sng" algn="ctr">
                      <a:solidFill>
                        <a:srgbClr val="00B0A3"/>
                      </a:solidFill>
                      <a:prstDash val="solid"/>
                      <a:round/>
                      <a:headEnd type="none" w="med" len="med"/>
                      <a:tailEnd type="none" w="med" len="med"/>
                    </a:lnT>
                    <a:lnB w="12700" cap="flat" cmpd="sng" algn="ctr">
                      <a:solidFill>
                        <a:srgbClr val="00B0A3"/>
                      </a:solidFill>
                      <a:prstDash val="solid"/>
                      <a:round/>
                      <a:headEnd type="none" w="med" len="med"/>
                      <a:tailEnd type="none" w="med" len="med"/>
                    </a:lnB>
                  </a:tcPr>
                </a:tc>
                <a:tc>
                  <a:txBody>
                    <a:bodyPr/>
                    <a:lstStyle/>
                    <a:p>
                      <a:pPr algn="ctr"/>
                      <a:r>
                        <a:rPr lang="ru-RU" sz="2000" dirty="0">
                          <a:latin typeface="Times New Roman" panose="02020603050405020304" pitchFamily="18" charset="0"/>
                          <a:cs typeface="Times New Roman" panose="02020603050405020304" pitchFamily="18" charset="0"/>
                        </a:rPr>
                        <a:t>2,28</a:t>
                      </a:r>
                    </a:p>
                  </a:txBody>
                  <a:tcPr anchor="ctr">
                    <a:lnL w="12700" cap="flat" cmpd="sng" algn="ctr">
                      <a:solidFill>
                        <a:srgbClr val="00B0A3"/>
                      </a:solidFill>
                      <a:prstDash val="solid"/>
                      <a:round/>
                      <a:headEnd type="none" w="med" len="med"/>
                      <a:tailEnd type="none" w="med" len="med"/>
                    </a:lnL>
                    <a:lnR w="12700" cap="flat" cmpd="sng" algn="ctr">
                      <a:solidFill>
                        <a:srgbClr val="00B0A3"/>
                      </a:solidFill>
                      <a:prstDash val="solid"/>
                      <a:round/>
                      <a:headEnd type="none" w="med" len="med"/>
                      <a:tailEnd type="none" w="med" len="med"/>
                    </a:lnR>
                    <a:lnT w="12700" cap="flat" cmpd="sng" algn="ctr">
                      <a:solidFill>
                        <a:srgbClr val="00B0A3"/>
                      </a:solidFill>
                      <a:prstDash val="solid"/>
                      <a:round/>
                      <a:headEnd type="none" w="med" len="med"/>
                      <a:tailEnd type="none" w="med" len="med"/>
                    </a:lnT>
                    <a:lnB w="12700" cap="flat" cmpd="sng" algn="ctr">
                      <a:solidFill>
                        <a:srgbClr val="00B0A3"/>
                      </a:solidFill>
                      <a:prstDash val="solid"/>
                      <a:round/>
                      <a:headEnd type="none" w="med" len="med"/>
                      <a:tailEnd type="none" w="med" len="med"/>
                    </a:lnB>
                  </a:tcPr>
                </a:tc>
                <a:tc>
                  <a:txBody>
                    <a:bodyPr/>
                    <a:lstStyle/>
                    <a:p>
                      <a:pPr algn="ctr"/>
                      <a:r>
                        <a:rPr lang="ru-RU" sz="2000" dirty="0">
                          <a:latin typeface="Times New Roman" panose="02020603050405020304" pitchFamily="18" charset="0"/>
                          <a:cs typeface="Times New Roman" panose="02020603050405020304" pitchFamily="18" charset="0"/>
                        </a:rPr>
                        <a:t>2,19</a:t>
                      </a:r>
                    </a:p>
                  </a:txBody>
                  <a:tcPr anchor="ctr">
                    <a:lnL w="12700" cap="flat" cmpd="sng" algn="ctr">
                      <a:solidFill>
                        <a:srgbClr val="00B0A3"/>
                      </a:solidFill>
                      <a:prstDash val="solid"/>
                      <a:round/>
                      <a:headEnd type="none" w="med" len="med"/>
                      <a:tailEnd type="none" w="med" len="med"/>
                    </a:lnL>
                    <a:lnR w="12700" cap="flat" cmpd="sng" algn="ctr">
                      <a:solidFill>
                        <a:srgbClr val="00B0A3"/>
                      </a:solidFill>
                      <a:prstDash val="solid"/>
                      <a:round/>
                      <a:headEnd type="none" w="med" len="med"/>
                      <a:tailEnd type="none" w="med" len="med"/>
                    </a:lnR>
                    <a:lnT w="12700" cap="flat" cmpd="sng" algn="ctr">
                      <a:solidFill>
                        <a:srgbClr val="00B0A3"/>
                      </a:solidFill>
                      <a:prstDash val="solid"/>
                      <a:round/>
                      <a:headEnd type="none" w="med" len="med"/>
                      <a:tailEnd type="none" w="med" len="med"/>
                    </a:lnT>
                    <a:lnB w="12700" cap="flat" cmpd="sng" algn="ctr">
                      <a:solidFill>
                        <a:srgbClr val="00B0A3"/>
                      </a:solidFill>
                      <a:prstDash val="solid"/>
                      <a:round/>
                      <a:headEnd type="none" w="med" len="med"/>
                      <a:tailEnd type="none" w="med" len="med"/>
                    </a:lnB>
                  </a:tcPr>
                </a:tc>
                <a:extLst>
                  <a:ext uri="{0D108BD9-81ED-4DB2-BD59-A6C34878D82A}">
                    <a16:rowId xmlns:a16="http://schemas.microsoft.com/office/drawing/2014/main" val="1246820540"/>
                  </a:ext>
                </a:extLst>
              </a:tr>
              <a:tr h="720000">
                <a:tc>
                  <a:txBody>
                    <a:bodyPr/>
                    <a:lstStyle/>
                    <a:p>
                      <a:r>
                        <a:rPr lang="ru-RU" sz="1800" dirty="0">
                          <a:latin typeface="Times New Roman" panose="02020603050405020304" pitchFamily="18" charset="0"/>
                          <a:cs typeface="Times New Roman" panose="02020603050405020304" pitchFamily="18" charset="0"/>
                        </a:rPr>
                        <a:t>Черноземы южные</a:t>
                      </a:r>
                    </a:p>
                  </a:txBody>
                  <a:tcPr>
                    <a:lnL w="12700" cap="flat" cmpd="sng" algn="ctr">
                      <a:solidFill>
                        <a:srgbClr val="00B0A3"/>
                      </a:solidFill>
                      <a:prstDash val="solid"/>
                      <a:round/>
                      <a:headEnd type="none" w="med" len="med"/>
                      <a:tailEnd type="none" w="med" len="med"/>
                    </a:lnL>
                    <a:lnR w="12700" cap="flat" cmpd="sng" algn="ctr">
                      <a:solidFill>
                        <a:srgbClr val="00B0A3"/>
                      </a:solidFill>
                      <a:prstDash val="solid"/>
                      <a:round/>
                      <a:headEnd type="none" w="med" len="med"/>
                      <a:tailEnd type="none" w="med" len="med"/>
                    </a:lnR>
                    <a:lnT w="12700" cap="flat" cmpd="sng" algn="ctr">
                      <a:solidFill>
                        <a:srgbClr val="00B0A3"/>
                      </a:solidFill>
                      <a:prstDash val="solid"/>
                      <a:round/>
                      <a:headEnd type="none" w="med" len="med"/>
                      <a:tailEnd type="none" w="med" len="med"/>
                    </a:lnT>
                    <a:lnB w="12700" cap="flat" cmpd="sng" algn="ctr">
                      <a:solidFill>
                        <a:srgbClr val="00B0A3"/>
                      </a:solidFill>
                      <a:prstDash val="solid"/>
                      <a:round/>
                      <a:headEnd type="none" w="med" len="med"/>
                      <a:tailEnd type="none" w="med" len="med"/>
                    </a:lnB>
                  </a:tcPr>
                </a:tc>
                <a:tc>
                  <a:txBody>
                    <a:bodyPr/>
                    <a:lstStyle/>
                    <a:p>
                      <a:pPr algn="ctr"/>
                      <a:r>
                        <a:rPr lang="ru-RU" sz="2000" dirty="0">
                          <a:latin typeface="Times New Roman" panose="02020603050405020304" pitchFamily="18" charset="0"/>
                          <a:cs typeface="Times New Roman" panose="02020603050405020304" pitchFamily="18" charset="0"/>
                        </a:rPr>
                        <a:t>3,90</a:t>
                      </a:r>
                    </a:p>
                  </a:txBody>
                  <a:tcPr anchor="ctr">
                    <a:lnL w="12700" cap="flat" cmpd="sng" algn="ctr">
                      <a:solidFill>
                        <a:srgbClr val="00B0A3"/>
                      </a:solidFill>
                      <a:prstDash val="solid"/>
                      <a:round/>
                      <a:headEnd type="none" w="med" len="med"/>
                      <a:tailEnd type="none" w="med" len="med"/>
                    </a:lnL>
                    <a:lnR w="12700" cap="flat" cmpd="sng" algn="ctr">
                      <a:solidFill>
                        <a:srgbClr val="00B0A3"/>
                      </a:solidFill>
                      <a:prstDash val="solid"/>
                      <a:round/>
                      <a:headEnd type="none" w="med" len="med"/>
                      <a:tailEnd type="none" w="med" len="med"/>
                    </a:lnR>
                    <a:lnT w="12700" cap="flat" cmpd="sng" algn="ctr">
                      <a:solidFill>
                        <a:srgbClr val="00B0A3"/>
                      </a:solidFill>
                      <a:prstDash val="solid"/>
                      <a:round/>
                      <a:headEnd type="none" w="med" len="med"/>
                      <a:tailEnd type="none" w="med" len="med"/>
                    </a:lnT>
                    <a:lnB w="12700" cap="flat" cmpd="sng" algn="ctr">
                      <a:solidFill>
                        <a:srgbClr val="00B0A3"/>
                      </a:solidFill>
                      <a:prstDash val="solid"/>
                      <a:round/>
                      <a:headEnd type="none" w="med" len="med"/>
                      <a:tailEnd type="none" w="med" len="med"/>
                    </a:lnB>
                  </a:tcPr>
                </a:tc>
                <a:tc>
                  <a:txBody>
                    <a:bodyPr/>
                    <a:lstStyle/>
                    <a:p>
                      <a:pPr algn="ctr"/>
                      <a:r>
                        <a:rPr lang="ru-RU" sz="2000" dirty="0">
                          <a:latin typeface="Times New Roman" panose="02020603050405020304" pitchFamily="18" charset="0"/>
                          <a:cs typeface="Times New Roman" panose="02020603050405020304" pitchFamily="18" charset="0"/>
                        </a:rPr>
                        <a:t>3,78</a:t>
                      </a:r>
                    </a:p>
                  </a:txBody>
                  <a:tcPr anchor="ctr">
                    <a:lnL w="12700" cap="flat" cmpd="sng" algn="ctr">
                      <a:solidFill>
                        <a:srgbClr val="00B0A3"/>
                      </a:solidFill>
                      <a:prstDash val="solid"/>
                      <a:round/>
                      <a:headEnd type="none" w="med" len="med"/>
                      <a:tailEnd type="none" w="med" len="med"/>
                    </a:lnL>
                    <a:lnR w="12700" cap="flat" cmpd="sng" algn="ctr">
                      <a:solidFill>
                        <a:srgbClr val="00B0A3"/>
                      </a:solidFill>
                      <a:prstDash val="solid"/>
                      <a:round/>
                      <a:headEnd type="none" w="med" len="med"/>
                      <a:tailEnd type="none" w="med" len="med"/>
                    </a:lnR>
                    <a:lnT w="12700" cap="flat" cmpd="sng" algn="ctr">
                      <a:solidFill>
                        <a:srgbClr val="00B0A3"/>
                      </a:solidFill>
                      <a:prstDash val="solid"/>
                      <a:round/>
                      <a:headEnd type="none" w="med" len="med"/>
                      <a:tailEnd type="none" w="med" len="med"/>
                    </a:lnT>
                    <a:lnB w="12700" cap="flat" cmpd="sng" algn="ctr">
                      <a:solidFill>
                        <a:srgbClr val="00B0A3"/>
                      </a:solidFill>
                      <a:prstDash val="solid"/>
                      <a:round/>
                      <a:headEnd type="none" w="med" len="med"/>
                      <a:tailEnd type="none" w="med" len="med"/>
                    </a:lnB>
                  </a:tcPr>
                </a:tc>
                <a:tc>
                  <a:txBody>
                    <a:bodyPr/>
                    <a:lstStyle/>
                    <a:p>
                      <a:pPr algn="ctr"/>
                      <a:r>
                        <a:rPr lang="ru-RU" sz="2000" dirty="0">
                          <a:latin typeface="Times New Roman" panose="02020603050405020304" pitchFamily="18" charset="0"/>
                          <a:cs typeface="Times New Roman" panose="02020603050405020304" pitchFamily="18" charset="0"/>
                        </a:rPr>
                        <a:t>3,80</a:t>
                      </a:r>
                    </a:p>
                  </a:txBody>
                  <a:tcPr anchor="ctr">
                    <a:lnL w="12700" cap="flat" cmpd="sng" algn="ctr">
                      <a:solidFill>
                        <a:srgbClr val="00B0A3"/>
                      </a:solidFill>
                      <a:prstDash val="solid"/>
                      <a:round/>
                      <a:headEnd type="none" w="med" len="med"/>
                      <a:tailEnd type="none" w="med" len="med"/>
                    </a:lnL>
                    <a:lnR w="12700" cap="flat" cmpd="sng" algn="ctr">
                      <a:solidFill>
                        <a:srgbClr val="00B0A3"/>
                      </a:solidFill>
                      <a:prstDash val="solid"/>
                      <a:round/>
                      <a:headEnd type="none" w="med" len="med"/>
                      <a:tailEnd type="none" w="med" len="med"/>
                    </a:lnR>
                    <a:lnT w="12700" cap="flat" cmpd="sng" algn="ctr">
                      <a:solidFill>
                        <a:srgbClr val="00B0A3"/>
                      </a:solidFill>
                      <a:prstDash val="solid"/>
                      <a:round/>
                      <a:headEnd type="none" w="med" len="med"/>
                      <a:tailEnd type="none" w="med" len="med"/>
                    </a:lnT>
                    <a:lnB w="12700" cap="flat" cmpd="sng" algn="ctr">
                      <a:solidFill>
                        <a:srgbClr val="00B0A3"/>
                      </a:solidFill>
                      <a:prstDash val="solid"/>
                      <a:round/>
                      <a:headEnd type="none" w="med" len="med"/>
                      <a:tailEnd type="none" w="med" len="med"/>
                    </a:lnB>
                  </a:tcPr>
                </a:tc>
                <a:tc>
                  <a:txBody>
                    <a:bodyPr/>
                    <a:lstStyle/>
                    <a:p>
                      <a:pPr algn="ctr"/>
                      <a:r>
                        <a:rPr lang="ru-RU" sz="2000" dirty="0">
                          <a:latin typeface="Times New Roman" panose="02020603050405020304" pitchFamily="18" charset="0"/>
                          <a:cs typeface="Times New Roman" panose="02020603050405020304" pitchFamily="18" charset="0"/>
                        </a:rPr>
                        <a:t>3,70</a:t>
                      </a:r>
                    </a:p>
                  </a:txBody>
                  <a:tcPr anchor="ctr">
                    <a:lnL w="12700" cap="flat" cmpd="sng" algn="ctr">
                      <a:solidFill>
                        <a:srgbClr val="00B0A3"/>
                      </a:solidFill>
                      <a:prstDash val="solid"/>
                      <a:round/>
                      <a:headEnd type="none" w="med" len="med"/>
                      <a:tailEnd type="none" w="med" len="med"/>
                    </a:lnL>
                    <a:lnR w="12700" cap="flat" cmpd="sng" algn="ctr">
                      <a:solidFill>
                        <a:srgbClr val="00B0A3"/>
                      </a:solidFill>
                      <a:prstDash val="solid"/>
                      <a:round/>
                      <a:headEnd type="none" w="med" len="med"/>
                      <a:tailEnd type="none" w="med" len="med"/>
                    </a:lnR>
                    <a:lnT w="12700" cap="flat" cmpd="sng" algn="ctr">
                      <a:solidFill>
                        <a:srgbClr val="00B0A3"/>
                      </a:solidFill>
                      <a:prstDash val="solid"/>
                      <a:round/>
                      <a:headEnd type="none" w="med" len="med"/>
                      <a:tailEnd type="none" w="med" len="med"/>
                    </a:lnT>
                    <a:lnB w="12700" cap="flat" cmpd="sng" algn="ctr">
                      <a:solidFill>
                        <a:srgbClr val="00B0A3"/>
                      </a:solidFill>
                      <a:prstDash val="solid"/>
                      <a:round/>
                      <a:headEnd type="none" w="med" len="med"/>
                      <a:tailEnd type="none" w="med" len="med"/>
                    </a:lnB>
                  </a:tcPr>
                </a:tc>
                <a:tc>
                  <a:txBody>
                    <a:bodyPr/>
                    <a:lstStyle/>
                    <a:p>
                      <a:pPr algn="ctr"/>
                      <a:r>
                        <a:rPr lang="ru-RU" sz="2000" dirty="0">
                          <a:latin typeface="Times New Roman" panose="02020603050405020304" pitchFamily="18" charset="0"/>
                          <a:cs typeface="Times New Roman" panose="02020603050405020304" pitchFamily="18" charset="0"/>
                        </a:rPr>
                        <a:t>3,70</a:t>
                      </a:r>
                    </a:p>
                  </a:txBody>
                  <a:tcPr anchor="ctr">
                    <a:lnL w="12700" cap="flat" cmpd="sng" algn="ctr">
                      <a:solidFill>
                        <a:srgbClr val="00B0A3"/>
                      </a:solidFill>
                      <a:prstDash val="solid"/>
                      <a:round/>
                      <a:headEnd type="none" w="med" len="med"/>
                      <a:tailEnd type="none" w="med" len="med"/>
                    </a:lnL>
                    <a:lnR w="12700" cap="flat" cmpd="sng" algn="ctr">
                      <a:solidFill>
                        <a:srgbClr val="00B0A3"/>
                      </a:solidFill>
                      <a:prstDash val="solid"/>
                      <a:round/>
                      <a:headEnd type="none" w="med" len="med"/>
                      <a:tailEnd type="none" w="med" len="med"/>
                    </a:lnR>
                    <a:lnT w="12700" cap="flat" cmpd="sng" algn="ctr">
                      <a:solidFill>
                        <a:srgbClr val="00B0A3"/>
                      </a:solidFill>
                      <a:prstDash val="solid"/>
                      <a:round/>
                      <a:headEnd type="none" w="med" len="med"/>
                      <a:tailEnd type="none" w="med" len="med"/>
                    </a:lnT>
                    <a:lnB w="12700" cap="flat" cmpd="sng" algn="ctr">
                      <a:solidFill>
                        <a:srgbClr val="00B0A3"/>
                      </a:solidFill>
                      <a:prstDash val="solid"/>
                      <a:round/>
                      <a:headEnd type="none" w="med" len="med"/>
                      <a:tailEnd type="none" w="med" len="med"/>
                    </a:lnB>
                  </a:tcPr>
                </a:tc>
                <a:tc>
                  <a:txBody>
                    <a:bodyPr/>
                    <a:lstStyle/>
                    <a:p>
                      <a:pPr algn="ctr"/>
                      <a:r>
                        <a:rPr lang="ru-RU" sz="2000" dirty="0">
                          <a:latin typeface="Times New Roman" panose="02020603050405020304" pitchFamily="18" charset="0"/>
                          <a:cs typeface="Times New Roman" panose="02020603050405020304" pitchFamily="18" charset="0"/>
                        </a:rPr>
                        <a:t>3,65</a:t>
                      </a:r>
                    </a:p>
                  </a:txBody>
                  <a:tcPr anchor="ctr">
                    <a:lnL w="12700" cap="flat" cmpd="sng" algn="ctr">
                      <a:solidFill>
                        <a:srgbClr val="00B0A3"/>
                      </a:solidFill>
                      <a:prstDash val="solid"/>
                      <a:round/>
                      <a:headEnd type="none" w="med" len="med"/>
                      <a:tailEnd type="none" w="med" len="med"/>
                    </a:lnL>
                    <a:lnR w="12700" cap="flat" cmpd="sng" algn="ctr">
                      <a:solidFill>
                        <a:srgbClr val="00B0A3"/>
                      </a:solidFill>
                      <a:prstDash val="solid"/>
                      <a:round/>
                      <a:headEnd type="none" w="med" len="med"/>
                      <a:tailEnd type="none" w="med" len="med"/>
                    </a:lnR>
                    <a:lnT w="12700" cap="flat" cmpd="sng" algn="ctr">
                      <a:solidFill>
                        <a:srgbClr val="00B0A3"/>
                      </a:solidFill>
                      <a:prstDash val="solid"/>
                      <a:round/>
                      <a:headEnd type="none" w="med" len="med"/>
                      <a:tailEnd type="none" w="med" len="med"/>
                    </a:lnT>
                    <a:lnB w="12700" cap="flat" cmpd="sng" algn="ctr">
                      <a:solidFill>
                        <a:srgbClr val="00B0A3"/>
                      </a:solidFill>
                      <a:prstDash val="solid"/>
                      <a:round/>
                      <a:headEnd type="none" w="med" len="med"/>
                      <a:tailEnd type="none" w="med" len="med"/>
                    </a:lnB>
                  </a:tcPr>
                </a:tc>
                <a:tc>
                  <a:txBody>
                    <a:bodyPr/>
                    <a:lstStyle/>
                    <a:p>
                      <a:pPr algn="ctr"/>
                      <a:r>
                        <a:rPr lang="ru-RU" sz="2000" dirty="0">
                          <a:latin typeface="Times New Roman" panose="02020603050405020304" pitchFamily="18" charset="0"/>
                          <a:cs typeface="Times New Roman" panose="02020603050405020304" pitchFamily="18" charset="0"/>
                        </a:rPr>
                        <a:t>3,53</a:t>
                      </a:r>
                    </a:p>
                  </a:txBody>
                  <a:tcPr anchor="ctr">
                    <a:lnL w="12700" cap="flat" cmpd="sng" algn="ctr">
                      <a:solidFill>
                        <a:srgbClr val="00B0A3"/>
                      </a:solidFill>
                      <a:prstDash val="solid"/>
                      <a:round/>
                      <a:headEnd type="none" w="med" len="med"/>
                      <a:tailEnd type="none" w="med" len="med"/>
                    </a:lnL>
                    <a:lnR w="12700" cap="flat" cmpd="sng" algn="ctr">
                      <a:solidFill>
                        <a:srgbClr val="00B0A3"/>
                      </a:solidFill>
                      <a:prstDash val="solid"/>
                      <a:round/>
                      <a:headEnd type="none" w="med" len="med"/>
                      <a:tailEnd type="none" w="med" len="med"/>
                    </a:lnR>
                    <a:lnT w="12700" cap="flat" cmpd="sng" algn="ctr">
                      <a:solidFill>
                        <a:srgbClr val="00B0A3"/>
                      </a:solidFill>
                      <a:prstDash val="solid"/>
                      <a:round/>
                      <a:headEnd type="none" w="med" len="med"/>
                      <a:tailEnd type="none" w="med" len="med"/>
                    </a:lnT>
                    <a:lnB w="12700" cap="flat" cmpd="sng" algn="ctr">
                      <a:solidFill>
                        <a:srgbClr val="00B0A3"/>
                      </a:solidFill>
                      <a:prstDash val="solid"/>
                      <a:round/>
                      <a:headEnd type="none" w="med" len="med"/>
                      <a:tailEnd type="none" w="med" len="med"/>
                    </a:lnB>
                  </a:tcPr>
                </a:tc>
                <a:extLst>
                  <a:ext uri="{0D108BD9-81ED-4DB2-BD59-A6C34878D82A}">
                    <a16:rowId xmlns:a16="http://schemas.microsoft.com/office/drawing/2014/main" val="556501756"/>
                  </a:ext>
                </a:extLst>
              </a:tr>
              <a:tr h="720000">
                <a:tc>
                  <a:txBody>
                    <a:bodyPr/>
                    <a:lstStyle/>
                    <a:p>
                      <a:r>
                        <a:rPr lang="ru-RU" sz="1800" dirty="0">
                          <a:latin typeface="Times New Roman" panose="02020603050405020304" pitchFamily="18" charset="0"/>
                          <a:cs typeface="Times New Roman" panose="02020603050405020304" pitchFamily="18" charset="0"/>
                        </a:rPr>
                        <a:t>Черноземы обыкновенные</a:t>
                      </a:r>
                    </a:p>
                  </a:txBody>
                  <a:tcPr>
                    <a:lnL w="12700" cap="flat" cmpd="sng" algn="ctr">
                      <a:solidFill>
                        <a:srgbClr val="00B0A3"/>
                      </a:solidFill>
                      <a:prstDash val="solid"/>
                      <a:round/>
                      <a:headEnd type="none" w="med" len="med"/>
                      <a:tailEnd type="none" w="med" len="med"/>
                    </a:lnL>
                    <a:lnR w="12700" cap="flat" cmpd="sng" algn="ctr">
                      <a:solidFill>
                        <a:srgbClr val="00B0A3"/>
                      </a:solidFill>
                      <a:prstDash val="solid"/>
                      <a:round/>
                      <a:headEnd type="none" w="med" len="med"/>
                      <a:tailEnd type="none" w="med" len="med"/>
                    </a:lnR>
                    <a:lnT w="12700" cap="flat" cmpd="sng" algn="ctr">
                      <a:solidFill>
                        <a:srgbClr val="00B0A3"/>
                      </a:solidFill>
                      <a:prstDash val="solid"/>
                      <a:round/>
                      <a:headEnd type="none" w="med" len="med"/>
                      <a:tailEnd type="none" w="med" len="med"/>
                    </a:lnT>
                    <a:lnB w="12700" cap="flat" cmpd="sng" algn="ctr">
                      <a:solidFill>
                        <a:srgbClr val="00B0A3"/>
                      </a:solidFill>
                      <a:prstDash val="solid"/>
                      <a:round/>
                      <a:headEnd type="none" w="med" len="med"/>
                      <a:tailEnd type="none" w="med" len="med"/>
                    </a:lnB>
                  </a:tcPr>
                </a:tc>
                <a:tc>
                  <a:txBody>
                    <a:bodyPr/>
                    <a:lstStyle/>
                    <a:p>
                      <a:pPr algn="ctr"/>
                      <a:r>
                        <a:rPr lang="ru-RU" sz="2000" dirty="0">
                          <a:latin typeface="Times New Roman" panose="02020603050405020304" pitchFamily="18" charset="0"/>
                          <a:cs typeface="Times New Roman" panose="02020603050405020304" pitchFamily="18" charset="0"/>
                        </a:rPr>
                        <a:t>4,29</a:t>
                      </a:r>
                    </a:p>
                  </a:txBody>
                  <a:tcPr anchor="ctr">
                    <a:lnL w="12700" cap="flat" cmpd="sng" algn="ctr">
                      <a:solidFill>
                        <a:srgbClr val="00B0A3"/>
                      </a:solidFill>
                      <a:prstDash val="solid"/>
                      <a:round/>
                      <a:headEnd type="none" w="med" len="med"/>
                      <a:tailEnd type="none" w="med" len="med"/>
                    </a:lnL>
                    <a:lnR w="12700" cap="flat" cmpd="sng" algn="ctr">
                      <a:solidFill>
                        <a:srgbClr val="00B0A3"/>
                      </a:solidFill>
                      <a:prstDash val="solid"/>
                      <a:round/>
                      <a:headEnd type="none" w="med" len="med"/>
                      <a:tailEnd type="none" w="med" len="med"/>
                    </a:lnR>
                    <a:lnT w="12700" cap="flat" cmpd="sng" algn="ctr">
                      <a:solidFill>
                        <a:srgbClr val="00B0A3"/>
                      </a:solidFill>
                      <a:prstDash val="solid"/>
                      <a:round/>
                      <a:headEnd type="none" w="med" len="med"/>
                      <a:tailEnd type="none" w="med" len="med"/>
                    </a:lnT>
                    <a:lnB w="12700" cap="flat" cmpd="sng" algn="ctr">
                      <a:solidFill>
                        <a:srgbClr val="00B0A3"/>
                      </a:solidFill>
                      <a:prstDash val="solid"/>
                      <a:round/>
                      <a:headEnd type="none" w="med" len="med"/>
                      <a:tailEnd type="none" w="med" len="med"/>
                    </a:lnB>
                  </a:tcPr>
                </a:tc>
                <a:tc>
                  <a:txBody>
                    <a:bodyPr/>
                    <a:lstStyle/>
                    <a:p>
                      <a:pPr algn="ctr"/>
                      <a:r>
                        <a:rPr lang="ru-RU" sz="2000" dirty="0">
                          <a:latin typeface="Times New Roman" panose="02020603050405020304" pitchFamily="18" charset="0"/>
                          <a:cs typeface="Times New Roman" panose="02020603050405020304" pitchFamily="18" charset="0"/>
                        </a:rPr>
                        <a:t>4,17</a:t>
                      </a:r>
                    </a:p>
                  </a:txBody>
                  <a:tcPr anchor="ctr">
                    <a:lnL w="12700" cap="flat" cmpd="sng" algn="ctr">
                      <a:solidFill>
                        <a:srgbClr val="00B0A3"/>
                      </a:solidFill>
                      <a:prstDash val="solid"/>
                      <a:round/>
                      <a:headEnd type="none" w="med" len="med"/>
                      <a:tailEnd type="none" w="med" len="med"/>
                    </a:lnL>
                    <a:lnR w="12700" cap="flat" cmpd="sng" algn="ctr">
                      <a:solidFill>
                        <a:srgbClr val="00B0A3"/>
                      </a:solidFill>
                      <a:prstDash val="solid"/>
                      <a:round/>
                      <a:headEnd type="none" w="med" len="med"/>
                      <a:tailEnd type="none" w="med" len="med"/>
                    </a:lnR>
                    <a:lnT w="12700" cap="flat" cmpd="sng" algn="ctr">
                      <a:solidFill>
                        <a:srgbClr val="00B0A3"/>
                      </a:solidFill>
                      <a:prstDash val="solid"/>
                      <a:round/>
                      <a:headEnd type="none" w="med" len="med"/>
                      <a:tailEnd type="none" w="med" len="med"/>
                    </a:lnT>
                    <a:lnB w="12700" cap="flat" cmpd="sng" algn="ctr">
                      <a:solidFill>
                        <a:srgbClr val="00B0A3"/>
                      </a:solidFill>
                      <a:prstDash val="solid"/>
                      <a:round/>
                      <a:headEnd type="none" w="med" len="med"/>
                      <a:tailEnd type="none" w="med" len="med"/>
                    </a:lnB>
                  </a:tcPr>
                </a:tc>
                <a:tc>
                  <a:txBody>
                    <a:bodyPr/>
                    <a:lstStyle/>
                    <a:p>
                      <a:pPr algn="ctr"/>
                      <a:r>
                        <a:rPr lang="ru-RU" sz="2000" dirty="0">
                          <a:latin typeface="Times New Roman" panose="02020603050405020304" pitchFamily="18" charset="0"/>
                          <a:cs typeface="Times New Roman" panose="02020603050405020304" pitchFamily="18" charset="0"/>
                        </a:rPr>
                        <a:t>3,98</a:t>
                      </a:r>
                    </a:p>
                  </a:txBody>
                  <a:tcPr anchor="ctr">
                    <a:lnL w="12700" cap="flat" cmpd="sng" algn="ctr">
                      <a:solidFill>
                        <a:srgbClr val="00B0A3"/>
                      </a:solidFill>
                      <a:prstDash val="solid"/>
                      <a:round/>
                      <a:headEnd type="none" w="med" len="med"/>
                      <a:tailEnd type="none" w="med" len="med"/>
                    </a:lnL>
                    <a:lnR w="12700" cap="flat" cmpd="sng" algn="ctr">
                      <a:solidFill>
                        <a:srgbClr val="00B0A3"/>
                      </a:solidFill>
                      <a:prstDash val="solid"/>
                      <a:round/>
                      <a:headEnd type="none" w="med" len="med"/>
                      <a:tailEnd type="none" w="med" len="med"/>
                    </a:lnR>
                    <a:lnT w="12700" cap="flat" cmpd="sng" algn="ctr">
                      <a:solidFill>
                        <a:srgbClr val="00B0A3"/>
                      </a:solidFill>
                      <a:prstDash val="solid"/>
                      <a:round/>
                      <a:headEnd type="none" w="med" len="med"/>
                      <a:tailEnd type="none" w="med" len="med"/>
                    </a:lnT>
                    <a:lnB w="12700" cap="flat" cmpd="sng" algn="ctr">
                      <a:solidFill>
                        <a:srgbClr val="00B0A3"/>
                      </a:solidFill>
                      <a:prstDash val="solid"/>
                      <a:round/>
                      <a:headEnd type="none" w="med" len="med"/>
                      <a:tailEnd type="none" w="med" len="med"/>
                    </a:lnB>
                  </a:tcPr>
                </a:tc>
                <a:tc>
                  <a:txBody>
                    <a:bodyPr/>
                    <a:lstStyle/>
                    <a:p>
                      <a:pPr algn="ctr"/>
                      <a:r>
                        <a:rPr lang="ru-RU" sz="2000" dirty="0">
                          <a:latin typeface="Times New Roman" panose="02020603050405020304" pitchFamily="18" charset="0"/>
                          <a:cs typeface="Times New Roman" panose="02020603050405020304" pitchFamily="18" charset="0"/>
                        </a:rPr>
                        <a:t>3,70</a:t>
                      </a:r>
                    </a:p>
                  </a:txBody>
                  <a:tcPr anchor="ctr">
                    <a:lnL w="12700" cap="flat" cmpd="sng" algn="ctr">
                      <a:solidFill>
                        <a:srgbClr val="00B0A3"/>
                      </a:solidFill>
                      <a:prstDash val="solid"/>
                      <a:round/>
                      <a:headEnd type="none" w="med" len="med"/>
                      <a:tailEnd type="none" w="med" len="med"/>
                    </a:lnL>
                    <a:lnR w="12700" cap="flat" cmpd="sng" algn="ctr">
                      <a:solidFill>
                        <a:srgbClr val="00B0A3"/>
                      </a:solidFill>
                      <a:prstDash val="solid"/>
                      <a:round/>
                      <a:headEnd type="none" w="med" len="med"/>
                      <a:tailEnd type="none" w="med" len="med"/>
                    </a:lnR>
                    <a:lnT w="12700" cap="flat" cmpd="sng" algn="ctr">
                      <a:solidFill>
                        <a:srgbClr val="00B0A3"/>
                      </a:solidFill>
                      <a:prstDash val="solid"/>
                      <a:round/>
                      <a:headEnd type="none" w="med" len="med"/>
                      <a:tailEnd type="none" w="med" len="med"/>
                    </a:lnT>
                    <a:lnB w="12700" cap="flat" cmpd="sng" algn="ctr">
                      <a:solidFill>
                        <a:srgbClr val="00B0A3"/>
                      </a:solidFill>
                      <a:prstDash val="solid"/>
                      <a:round/>
                      <a:headEnd type="none" w="med" len="med"/>
                      <a:tailEnd type="none" w="med" len="med"/>
                    </a:lnB>
                  </a:tcPr>
                </a:tc>
                <a:tc>
                  <a:txBody>
                    <a:bodyPr/>
                    <a:lstStyle/>
                    <a:p>
                      <a:pPr algn="ctr"/>
                      <a:r>
                        <a:rPr lang="ru-RU" sz="2000" dirty="0">
                          <a:latin typeface="Times New Roman" panose="02020603050405020304" pitchFamily="18" charset="0"/>
                          <a:cs typeface="Times New Roman" panose="02020603050405020304" pitchFamily="18" charset="0"/>
                        </a:rPr>
                        <a:t>3,61</a:t>
                      </a:r>
                    </a:p>
                  </a:txBody>
                  <a:tcPr anchor="ctr">
                    <a:lnL w="12700" cap="flat" cmpd="sng" algn="ctr">
                      <a:solidFill>
                        <a:srgbClr val="00B0A3"/>
                      </a:solidFill>
                      <a:prstDash val="solid"/>
                      <a:round/>
                      <a:headEnd type="none" w="med" len="med"/>
                      <a:tailEnd type="none" w="med" len="med"/>
                    </a:lnL>
                    <a:lnR w="12700" cap="flat" cmpd="sng" algn="ctr">
                      <a:solidFill>
                        <a:srgbClr val="00B0A3"/>
                      </a:solidFill>
                      <a:prstDash val="solid"/>
                      <a:round/>
                      <a:headEnd type="none" w="med" len="med"/>
                      <a:tailEnd type="none" w="med" len="med"/>
                    </a:lnR>
                    <a:lnT w="12700" cap="flat" cmpd="sng" algn="ctr">
                      <a:solidFill>
                        <a:srgbClr val="00B0A3"/>
                      </a:solidFill>
                      <a:prstDash val="solid"/>
                      <a:round/>
                      <a:headEnd type="none" w="med" len="med"/>
                      <a:tailEnd type="none" w="med" len="med"/>
                    </a:lnT>
                    <a:lnB w="12700" cap="flat" cmpd="sng" algn="ctr">
                      <a:solidFill>
                        <a:srgbClr val="00B0A3"/>
                      </a:solidFill>
                      <a:prstDash val="solid"/>
                      <a:round/>
                      <a:headEnd type="none" w="med" len="med"/>
                      <a:tailEnd type="none" w="med" len="med"/>
                    </a:lnB>
                  </a:tcPr>
                </a:tc>
                <a:tc>
                  <a:txBody>
                    <a:bodyPr/>
                    <a:lstStyle/>
                    <a:p>
                      <a:pPr algn="ctr"/>
                      <a:r>
                        <a:rPr lang="ru-RU" sz="2000" dirty="0">
                          <a:latin typeface="Times New Roman" panose="02020603050405020304" pitchFamily="18" charset="0"/>
                          <a:cs typeface="Times New Roman" panose="02020603050405020304" pitchFamily="18" charset="0"/>
                        </a:rPr>
                        <a:t>3,40</a:t>
                      </a:r>
                    </a:p>
                  </a:txBody>
                  <a:tcPr anchor="ctr">
                    <a:lnL w="12700" cap="flat" cmpd="sng" algn="ctr">
                      <a:solidFill>
                        <a:srgbClr val="00B0A3"/>
                      </a:solidFill>
                      <a:prstDash val="solid"/>
                      <a:round/>
                      <a:headEnd type="none" w="med" len="med"/>
                      <a:tailEnd type="none" w="med" len="med"/>
                    </a:lnL>
                    <a:lnR w="12700" cap="flat" cmpd="sng" algn="ctr">
                      <a:solidFill>
                        <a:srgbClr val="00B0A3"/>
                      </a:solidFill>
                      <a:prstDash val="solid"/>
                      <a:round/>
                      <a:headEnd type="none" w="med" len="med"/>
                      <a:tailEnd type="none" w="med" len="med"/>
                    </a:lnR>
                    <a:lnT w="12700" cap="flat" cmpd="sng" algn="ctr">
                      <a:solidFill>
                        <a:srgbClr val="00B0A3"/>
                      </a:solidFill>
                      <a:prstDash val="solid"/>
                      <a:round/>
                      <a:headEnd type="none" w="med" len="med"/>
                      <a:tailEnd type="none" w="med" len="med"/>
                    </a:lnT>
                    <a:lnB w="12700" cap="flat" cmpd="sng" algn="ctr">
                      <a:solidFill>
                        <a:srgbClr val="00B0A3"/>
                      </a:solidFill>
                      <a:prstDash val="solid"/>
                      <a:round/>
                      <a:headEnd type="none" w="med" len="med"/>
                      <a:tailEnd type="none" w="med" len="med"/>
                    </a:lnB>
                  </a:tcPr>
                </a:tc>
                <a:tc>
                  <a:txBody>
                    <a:bodyPr/>
                    <a:lstStyle/>
                    <a:p>
                      <a:pPr algn="ctr"/>
                      <a:r>
                        <a:rPr lang="ru-RU" sz="2000" dirty="0">
                          <a:latin typeface="Times New Roman" panose="02020603050405020304" pitchFamily="18" charset="0"/>
                          <a:cs typeface="Times New Roman" panose="02020603050405020304" pitchFamily="18" charset="0"/>
                        </a:rPr>
                        <a:t>3,29</a:t>
                      </a:r>
                    </a:p>
                  </a:txBody>
                  <a:tcPr anchor="ctr">
                    <a:lnL w="12700" cap="flat" cmpd="sng" algn="ctr">
                      <a:solidFill>
                        <a:srgbClr val="00B0A3"/>
                      </a:solidFill>
                      <a:prstDash val="solid"/>
                      <a:round/>
                      <a:headEnd type="none" w="med" len="med"/>
                      <a:tailEnd type="none" w="med" len="med"/>
                    </a:lnL>
                    <a:lnR w="12700" cap="flat" cmpd="sng" algn="ctr">
                      <a:solidFill>
                        <a:srgbClr val="00B0A3"/>
                      </a:solidFill>
                      <a:prstDash val="solid"/>
                      <a:round/>
                      <a:headEnd type="none" w="med" len="med"/>
                      <a:tailEnd type="none" w="med" len="med"/>
                    </a:lnR>
                    <a:lnT w="12700" cap="flat" cmpd="sng" algn="ctr">
                      <a:solidFill>
                        <a:srgbClr val="00B0A3"/>
                      </a:solidFill>
                      <a:prstDash val="solid"/>
                      <a:round/>
                      <a:headEnd type="none" w="med" len="med"/>
                      <a:tailEnd type="none" w="med" len="med"/>
                    </a:lnT>
                    <a:lnB w="12700" cap="flat" cmpd="sng" algn="ctr">
                      <a:solidFill>
                        <a:srgbClr val="00B0A3"/>
                      </a:solidFill>
                      <a:prstDash val="solid"/>
                      <a:round/>
                      <a:headEnd type="none" w="med" len="med"/>
                      <a:tailEnd type="none" w="med" len="med"/>
                    </a:lnB>
                  </a:tcPr>
                </a:tc>
                <a:extLst>
                  <a:ext uri="{0D108BD9-81ED-4DB2-BD59-A6C34878D82A}">
                    <a16:rowId xmlns:a16="http://schemas.microsoft.com/office/drawing/2014/main" val="587365480"/>
                  </a:ext>
                </a:extLst>
              </a:tr>
              <a:tr h="720000">
                <a:tc>
                  <a:txBody>
                    <a:bodyPr/>
                    <a:lstStyle/>
                    <a:p>
                      <a:r>
                        <a:rPr lang="ru-RU" sz="1800" dirty="0">
                          <a:latin typeface="Times New Roman" panose="02020603050405020304" pitchFamily="18" charset="0"/>
                          <a:cs typeface="Times New Roman" panose="02020603050405020304" pitchFamily="18" charset="0"/>
                        </a:rPr>
                        <a:t>Черноземы типичные и выщелоченные</a:t>
                      </a:r>
                    </a:p>
                  </a:txBody>
                  <a:tcPr>
                    <a:lnL w="12700" cap="flat" cmpd="sng" algn="ctr">
                      <a:solidFill>
                        <a:srgbClr val="00B0A3"/>
                      </a:solidFill>
                      <a:prstDash val="solid"/>
                      <a:round/>
                      <a:headEnd type="none" w="med" len="med"/>
                      <a:tailEnd type="none" w="med" len="med"/>
                    </a:lnL>
                    <a:lnR w="12700" cap="flat" cmpd="sng" algn="ctr">
                      <a:solidFill>
                        <a:srgbClr val="00B0A3"/>
                      </a:solidFill>
                      <a:prstDash val="solid"/>
                      <a:round/>
                      <a:headEnd type="none" w="med" len="med"/>
                      <a:tailEnd type="none" w="med" len="med"/>
                    </a:lnR>
                    <a:lnT w="12700" cap="flat" cmpd="sng" algn="ctr">
                      <a:solidFill>
                        <a:srgbClr val="00B0A3"/>
                      </a:solidFill>
                      <a:prstDash val="solid"/>
                      <a:round/>
                      <a:headEnd type="none" w="med" len="med"/>
                      <a:tailEnd type="none" w="med" len="med"/>
                    </a:lnT>
                    <a:lnB w="12700" cap="flat" cmpd="sng" algn="ctr">
                      <a:solidFill>
                        <a:srgbClr val="00B0A3"/>
                      </a:solidFill>
                      <a:prstDash val="solid"/>
                      <a:round/>
                      <a:headEnd type="none" w="med" len="med"/>
                      <a:tailEnd type="none" w="med" len="med"/>
                    </a:lnB>
                  </a:tcPr>
                </a:tc>
                <a:tc>
                  <a:txBody>
                    <a:bodyPr/>
                    <a:lstStyle/>
                    <a:p>
                      <a:pPr algn="ctr"/>
                      <a:r>
                        <a:rPr lang="ru-RU" sz="2000" dirty="0">
                          <a:latin typeface="Times New Roman" panose="02020603050405020304" pitchFamily="18" charset="0"/>
                          <a:cs typeface="Times New Roman" panose="02020603050405020304" pitchFamily="18" charset="0"/>
                        </a:rPr>
                        <a:t>6,33</a:t>
                      </a:r>
                    </a:p>
                  </a:txBody>
                  <a:tcPr anchor="ctr">
                    <a:lnL w="12700" cap="flat" cmpd="sng" algn="ctr">
                      <a:solidFill>
                        <a:srgbClr val="00B0A3"/>
                      </a:solidFill>
                      <a:prstDash val="solid"/>
                      <a:round/>
                      <a:headEnd type="none" w="med" len="med"/>
                      <a:tailEnd type="none" w="med" len="med"/>
                    </a:lnL>
                    <a:lnR w="12700" cap="flat" cmpd="sng" algn="ctr">
                      <a:solidFill>
                        <a:srgbClr val="00B0A3"/>
                      </a:solidFill>
                      <a:prstDash val="solid"/>
                      <a:round/>
                      <a:headEnd type="none" w="med" len="med"/>
                      <a:tailEnd type="none" w="med" len="med"/>
                    </a:lnR>
                    <a:lnT w="12700" cap="flat" cmpd="sng" algn="ctr">
                      <a:solidFill>
                        <a:srgbClr val="00B0A3"/>
                      </a:solidFill>
                      <a:prstDash val="solid"/>
                      <a:round/>
                      <a:headEnd type="none" w="med" len="med"/>
                      <a:tailEnd type="none" w="med" len="med"/>
                    </a:lnT>
                    <a:lnB w="12700" cap="flat" cmpd="sng" algn="ctr">
                      <a:solidFill>
                        <a:srgbClr val="00B0A3"/>
                      </a:solidFill>
                      <a:prstDash val="solid"/>
                      <a:round/>
                      <a:headEnd type="none" w="med" len="med"/>
                      <a:tailEnd type="none" w="med" len="med"/>
                    </a:lnB>
                  </a:tcPr>
                </a:tc>
                <a:tc>
                  <a:txBody>
                    <a:bodyPr/>
                    <a:lstStyle/>
                    <a:p>
                      <a:pPr algn="ctr"/>
                      <a:r>
                        <a:rPr lang="ru-RU" sz="2000" dirty="0">
                          <a:latin typeface="Times New Roman" panose="02020603050405020304" pitchFamily="18" charset="0"/>
                          <a:cs typeface="Times New Roman" panose="02020603050405020304" pitchFamily="18" charset="0"/>
                        </a:rPr>
                        <a:t>6,27</a:t>
                      </a:r>
                    </a:p>
                  </a:txBody>
                  <a:tcPr anchor="ctr">
                    <a:lnL w="12700" cap="flat" cmpd="sng" algn="ctr">
                      <a:solidFill>
                        <a:srgbClr val="00B0A3"/>
                      </a:solidFill>
                      <a:prstDash val="solid"/>
                      <a:round/>
                      <a:headEnd type="none" w="med" len="med"/>
                      <a:tailEnd type="none" w="med" len="med"/>
                    </a:lnL>
                    <a:lnR w="12700" cap="flat" cmpd="sng" algn="ctr">
                      <a:solidFill>
                        <a:srgbClr val="00B0A3"/>
                      </a:solidFill>
                      <a:prstDash val="solid"/>
                      <a:round/>
                      <a:headEnd type="none" w="med" len="med"/>
                      <a:tailEnd type="none" w="med" len="med"/>
                    </a:lnR>
                    <a:lnT w="12700" cap="flat" cmpd="sng" algn="ctr">
                      <a:solidFill>
                        <a:srgbClr val="00B0A3"/>
                      </a:solidFill>
                      <a:prstDash val="solid"/>
                      <a:round/>
                      <a:headEnd type="none" w="med" len="med"/>
                      <a:tailEnd type="none" w="med" len="med"/>
                    </a:lnT>
                    <a:lnB w="12700" cap="flat" cmpd="sng" algn="ctr">
                      <a:solidFill>
                        <a:srgbClr val="00B0A3"/>
                      </a:solidFill>
                      <a:prstDash val="solid"/>
                      <a:round/>
                      <a:headEnd type="none" w="med" len="med"/>
                      <a:tailEnd type="none" w="med" len="med"/>
                    </a:lnB>
                  </a:tcPr>
                </a:tc>
                <a:tc>
                  <a:txBody>
                    <a:bodyPr/>
                    <a:lstStyle/>
                    <a:p>
                      <a:pPr algn="ctr"/>
                      <a:r>
                        <a:rPr lang="ru-RU" sz="2000" dirty="0">
                          <a:latin typeface="Times New Roman" panose="02020603050405020304" pitchFamily="18" charset="0"/>
                          <a:cs typeface="Times New Roman" panose="02020603050405020304" pitchFamily="18" charset="0"/>
                        </a:rPr>
                        <a:t>6,00</a:t>
                      </a:r>
                    </a:p>
                  </a:txBody>
                  <a:tcPr anchor="ctr">
                    <a:lnL w="12700" cap="flat" cmpd="sng" algn="ctr">
                      <a:solidFill>
                        <a:srgbClr val="00B0A3"/>
                      </a:solidFill>
                      <a:prstDash val="solid"/>
                      <a:round/>
                      <a:headEnd type="none" w="med" len="med"/>
                      <a:tailEnd type="none" w="med" len="med"/>
                    </a:lnL>
                    <a:lnR w="12700" cap="flat" cmpd="sng" algn="ctr">
                      <a:solidFill>
                        <a:srgbClr val="00B0A3"/>
                      </a:solidFill>
                      <a:prstDash val="solid"/>
                      <a:round/>
                      <a:headEnd type="none" w="med" len="med"/>
                      <a:tailEnd type="none" w="med" len="med"/>
                    </a:lnR>
                    <a:lnT w="12700" cap="flat" cmpd="sng" algn="ctr">
                      <a:solidFill>
                        <a:srgbClr val="00B0A3"/>
                      </a:solidFill>
                      <a:prstDash val="solid"/>
                      <a:round/>
                      <a:headEnd type="none" w="med" len="med"/>
                      <a:tailEnd type="none" w="med" len="med"/>
                    </a:lnT>
                    <a:lnB w="12700" cap="flat" cmpd="sng" algn="ctr">
                      <a:solidFill>
                        <a:srgbClr val="00B0A3"/>
                      </a:solidFill>
                      <a:prstDash val="solid"/>
                      <a:round/>
                      <a:headEnd type="none" w="med" len="med"/>
                      <a:tailEnd type="none" w="med" len="med"/>
                    </a:lnB>
                  </a:tcPr>
                </a:tc>
                <a:tc>
                  <a:txBody>
                    <a:bodyPr/>
                    <a:lstStyle/>
                    <a:p>
                      <a:pPr algn="ctr"/>
                      <a:r>
                        <a:rPr lang="ru-RU" sz="2000" dirty="0">
                          <a:latin typeface="Times New Roman" panose="02020603050405020304" pitchFamily="18" charset="0"/>
                          <a:cs typeface="Times New Roman" panose="02020603050405020304" pitchFamily="18" charset="0"/>
                        </a:rPr>
                        <a:t>6,00</a:t>
                      </a:r>
                    </a:p>
                  </a:txBody>
                  <a:tcPr anchor="ctr">
                    <a:lnL w="12700" cap="flat" cmpd="sng" algn="ctr">
                      <a:solidFill>
                        <a:srgbClr val="00B0A3"/>
                      </a:solidFill>
                      <a:prstDash val="solid"/>
                      <a:round/>
                      <a:headEnd type="none" w="med" len="med"/>
                      <a:tailEnd type="none" w="med" len="med"/>
                    </a:lnL>
                    <a:lnR w="12700" cap="flat" cmpd="sng" algn="ctr">
                      <a:solidFill>
                        <a:srgbClr val="00B0A3"/>
                      </a:solidFill>
                      <a:prstDash val="solid"/>
                      <a:round/>
                      <a:headEnd type="none" w="med" len="med"/>
                      <a:tailEnd type="none" w="med" len="med"/>
                    </a:lnR>
                    <a:lnT w="12700" cap="flat" cmpd="sng" algn="ctr">
                      <a:solidFill>
                        <a:srgbClr val="00B0A3"/>
                      </a:solidFill>
                      <a:prstDash val="solid"/>
                      <a:round/>
                      <a:headEnd type="none" w="med" len="med"/>
                      <a:tailEnd type="none" w="med" len="med"/>
                    </a:lnT>
                    <a:lnB w="12700" cap="flat" cmpd="sng" algn="ctr">
                      <a:solidFill>
                        <a:srgbClr val="00B0A3"/>
                      </a:solidFill>
                      <a:prstDash val="solid"/>
                      <a:round/>
                      <a:headEnd type="none" w="med" len="med"/>
                      <a:tailEnd type="none" w="med" len="med"/>
                    </a:lnB>
                  </a:tcPr>
                </a:tc>
                <a:tc>
                  <a:txBody>
                    <a:bodyPr/>
                    <a:lstStyle/>
                    <a:p>
                      <a:pPr algn="ctr"/>
                      <a:r>
                        <a:rPr lang="ru-RU" sz="2000" dirty="0">
                          <a:latin typeface="Times New Roman" panose="02020603050405020304" pitchFamily="18" charset="0"/>
                          <a:cs typeface="Times New Roman" panose="02020603050405020304" pitchFamily="18" charset="0"/>
                        </a:rPr>
                        <a:t>5,50</a:t>
                      </a:r>
                    </a:p>
                  </a:txBody>
                  <a:tcPr anchor="ctr">
                    <a:lnL w="12700" cap="flat" cmpd="sng" algn="ctr">
                      <a:solidFill>
                        <a:srgbClr val="00B0A3"/>
                      </a:solidFill>
                      <a:prstDash val="solid"/>
                      <a:round/>
                      <a:headEnd type="none" w="med" len="med"/>
                      <a:tailEnd type="none" w="med" len="med"/>
                    </a:lnL>
                    <a:lnR w="12700" cap="flat" cmpd="sng" algn="ctr">
                      <a:solidFill>
                        <a:srgbClr val="00B0A3"/>
                      </a:solidFill>
                      <a:prstDash val="solid"/>
                      <a:round/>
                      <a:headEnd type="none" w="med" len="med"/>
                      <a:tailEnd type="none" w="med" len="med"/>
                    </a:lnR>
                    <a:lnT w="12700" cap="flat" cmpd="sng" algn="ctr">
                      <a:solidFill>
                        <a:srgbClr val="00B0A3"/>
                      </a:solidFill>
                      <a:prstDash val="solid"/>
                      <a:round/>
                      <a:headEnd type="none" w="med" len="med"/>
                      <a:tailEnd type="none" w="med" len="med"/>
                    </a:lnT>
                    <a:lnB w="12700" cap="flat" cmpd="sng" algn="ctr">
                      <a:solidFill>
                        <a:srgbClr val="00B0A3"/>
                      </a:solidFill>
                      <a:prstDash val="solid"/>
                      <a:round/>
                      <a:headEnd type="none" w="med" len="med"/>
                      <a:tailEnd type="none" w="med" len="med"/>
                    </a:lnB>
                  </a:tcPr>
                </a:tc>
                <a:tc>
                  <a:txBody>
                    <a:bodyPr/>
                    <a:lstStyle/>
                    <a:p>
                      <a:pPr algn="ctr"/>
                      <a:r>
                        <a:rPr lang="ru-RU" sz="2000" dirty="0">
                          <a:latin typeface="Times New Roman" panose="02020603050405020304" pitchFamily="18" charset="0"/>
                          <a:cs typeface="Times New Roman" panose="02020603050405020304" pitchFamily="18" charset="0"/>
                        </a:rPr>
                        <a:t>5,46</a:t>
                      </a:r>
                    </a:p>
                  </a:txBody>
                  <a:tcPr anchor="ctr">
                    <a:lnL w="12700" cap="flat" cmpd="sng" algn="ctr">
                      <a:solidFill>
                        <a:srgbClr val="00B0A3"/>
                      </a:solidFill>
                      <a:prstDash val="solid"/>
                      <a:round/>
                      <a:headEnd type="none" w="med" len="med"/>
                      <a:tailEnd type="none" w="med" len="med"/>
                    </a:lnL>
                    <a:lnR w="12700" cap="flat" cmpd="sng" algn="ctr">
                      <a:solidFill>
                        <a:srgbClr val="00B0A3"/>
                      </a:solidFill>
                      <a:prstDash val="solid"/>
                      <a:round/>
                      <a:headEnd type="none" w="med" len="med"/>
                      <a:tailEnd type="none" w="med" len="med"/>
                    </a:lnR>
                    <a:lnT w="12700" cap="flat" cmpd="sng" algn="ctr">
                      <a:solidFill>
                        <a:srgbClr val="00B0A3"/>
                      </a:solidFill>
                      <a:prstDash val="solid"/>
                      <a:round/>
                      <a:headEnd type="none" w="med" len="med"/>
                      <a:tailEnd type="none" w="med" len="med"/>
                    </a:lnT>
                    <a:lnB w="12700" cap="flat" cmpd="sng" algn="ctr">
                      <a:solidFill>
                        <a:srgbClr val="00B0A3"/>
                      </a:solidFill>
                      <a:prstDash val="solid"/>
                      <a:round/>
                      <a:headEnd type="none" w="med" len="med"/>
                      <a:tailEnd type="none" w="med" len="med"/>
                    </a:lnB>
                  </a:tcPr>
                </a:tc>
                <a:tc>
                  <a:txBody>
                    <a:bodyPr/>
                    <a:lstStyle/>
                    <a:p>
                      <a:pPr algn="ctr"/>
                      <a:r>
                        <a:rPr lang="ru-RU" sz="2000" dirty="0">
                          <a:latin typeface="Times New Roman" panose="02020603050405020304" pitchFamily="18" charset="0"/>
                          <a:cs typeface="Times New Roman" panose="02020603050405020304" pitchFamily="18" charset="0"/>
                        </a:rPr>
                        <a:t>5,29</a:t>
                      </a:r>
                    </a:p>
                  </a:txBody>
                  <a:tcPr anchor="ctr">
                    <a:lnL w="12700" cap="flat" cmpd="sng" algn="ctr">
                      <a:solidFill>
                        <a:srgbClr val="00B0A3"/>
                      </a:solidFill>
                      <a:prstDash val="solid"/>
                      <a:round/>
                      <a:headEnd type="none" w="med" len="med"/>
                      <a:tailEnd type="none" w="med" len="med"/>
                    </a:lnL>
                    <a:lnR w="12700" cap="flat" cmpd="sng" algn="ctr">
                      <a:solidFill>
                        <a:srgbClr val="00B0A3"/>
                      </a:solidFill>
                      <a:prstDash val="solid"/>
                      <a:round/>
                      <a:headEnd type="none" w="med" len="med"/>
                      <a:tailEnd type="none" w="med" len="med"/>
                    </a:lnR>
                    <a:lnT w="12700" cap="flat" cmpd="sng" algn="ctr">
                      <a:solidFill>
                        <a:srgbClr val="00B0A3"/>
                      </a:solidFill>
                      <a:prstDash val="solid"/>
                      <a:round/>
                      <a:headEnd type="none" w="med" len="med"/>
                      <a:tailEnd type="none" w="med" len="med"/>
                    </a:lnT>
                    <a:lnB w="12700" cap="flat" cmpd="sng" algn="ctr">
                      <a:solidFill>
                        <a:srgbClr val="00B0A3"/>
                      </a:solidFill>
                      <a:prstDash val="solid"/>
                      <a:round/>
                      <a:headEnd type="none" w="med" len="med"/>
                      <a:tailEnd type="none" w="med" len="med"/>
                    </a:lnB>
                  </a:tcPr>
                </a:tc>
                <a:extLst>
                  <a:ext uri="{0D108BD9-81ED-4DB2-BD59-A6C34878D82A}">
                    <a16:rowId xmlns:a16="http://schemas.microsoft.com/office/drawing/2014/main" val="2943857531"/>
                  </a:ext>
                </a:extLst>
              </a:tr>
            </a:tbl>
          </a:graphicData>
        </a:graphic>
      </p:graphicFrame>
      <p:sp>
        <p:nvSpPr>
          <p:cNvPr id="6" name="TextBox 5">
            <a:extLst>
              <a:ext uri="{FF2B5EF4-FFF2-40B4-BE49-F238E27FC236}">
                <a16:creationId xmlns:a16="http://schemas.microsoft.com/office/drawing/2014/main" id="{40B8E2F8-D12F-4AC8-BE80-D20281D93ED2}"/>
              </a:ext>
            </a:extLst>
          </p:cNvPr>
          <p:cNvSpPr txBox="1"/>
          <p:nvPr/>
        </p:nvSpPr>
        <p:spPr>
          <a:xfrm>
            <a:off x="413658" y="380999"/>
            <a:ext cx="11016342" cy="461665"/>
          </a:xfrm>
          <a:prstGeom prst="rect">
            <a:avLst/>
          </a:prstGeom>
          <a:noFill/>
        </p:spPr>
        <p:txBody>
          <a:bodyPr wrap="square" rtlCol="0">
            <a:spAutoFit/>
          </a:bodyPr>
          <a:lstStyle/>
          <a:p>
            <a:pPr algn="ctr"/>
            <a:r>
              <a:rPr lang="ru-RU" sz="2400" b="1" dirty="0">
                <a:latin typeface="Times New Roman" panose="02020603050405020304" pitchFamily="18" charset="0"/>
                <a:cs typeface="Times New Roman" panose="02020603050405020304" pitchFamily="18" charset="0"/>
              </a:rPr>
              <a:t>Агрохимические показатели плодородия почв Ставропольского края</a:t>
            </a:r>
          </a:p>
        </p:txBody>
      </p:sp>
    </p:spTree>
    <p:extLst>
      <p:ext uri="{BB962C8B-B14F-4D97-AF65-F5344CB8AC3E}">
        <p14:creationId xmlns:p14="http://schemas.microsoft.com/office/powerpoint/2010/main" val="2428398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5">
            <a:extLst>
              <a:ext uri="{FF2B5EF4-FFF2-40B4-BE49-F238E27FC236}">
                <a16:creationId xmlns:a16="http://schemas.microsoft.com/office/drawing/2014/main" id="{3E96CAB6-B4F5-4EB2-BF9E-E8085AB1B4BC}"/>
              </a:ext>
            </a:extLst>
          </p:cNvPr>
          <p:cNvSpPr txBox="1">
            <a:spLocks/>
          </p:cNvSpPr>
          <p:nvPr/>
        </p:nvSpPr>
        <p:spPr>
          <a:xfrm>
            <a:off x="696687" y="217714"/>
            <a:ext cx="9753599" cy="1219200"/>
          </a:xfrm>
          <a:prstGeom prst="roundRect">
            <a:avLst/>
          </a:prstGeom>
          <a:solidFill>
            <a:schemeClr val="bg1"/>
          </a:solidFill>
          <a:ln w="57150">
            <a:solidFill>
              <a:srgbClr val="00B0A3"/>
            </a:solidFill>
          </a:ln>
        </p:spPr>
        <p:txBody>
          <a:bodyPr vert="horz" lIns="91440" tIns="45720" rIns="91440" bIns="45720" rtlCol="0" anchor="b">
            <a:normAutofit fontScale="25000" lnSpcReduction="20000"/>
          </a:bodyPr>
          <a:lstStyle>
            <a:lvl1pPr algn="ctr" defTabSz="914400" rtl="0" eaLnBrk="1" latinLnBrk="0" hangingPunct="1">
              <a:spcBef>
                <a:spcPct val="0"/>
              </a:spcBef>
              <a:buNone/>
              <a:defRPr sz="6000" kern="1200">
                <a:solidFill>
                  <a:schemeClr val="accent4">
                    <a:lumMod val="50000"/>
                  </a:schemeClr>
                </a:solidFill>
                <a:effectLst>
                  <a:outerShdw blurRad="38100" dist="38100" dir="2700000" algn="tl">
                    <a:srgbClr val="000000">
                      <a:alpha val="43137"/>
                    </a:srgbClr>
                  </a:outerShdw>
                </a:effectLst>
                <a:latin typeface="+mj-lt"/>
                <a:ea typeface="+mj-ea"/>
                <a:cs typeface="+mj-cs"/>
              </a:defRPr>
            </a:lvl1pPr>
          </a:lstStyle>
          <a:p>
            <a:br>
              <a:rPr lang="ru-RU" dirty="0"/>
            </a:br>
            <a:r>
              <a:rPr lang="ru-RU" sz="14400" dirty="0">
                <a:solidFill>
                  <a:schemeClr val="tx1"/>
                </a:solidFill>
                <a:latin typeface="Times New Roman" panose="02020603050405020304" pitchFamily="18" charset="0"/>
                <a:cs typeface="Times New Roman" panose="02020603050405020304" pitchFamily="18" charset="0"/>
              </a:rPr>
              <a:t>Особенности применения систем удобрения на орошаемых и эрозионных землях</a:t>
            </a:r>
            <a:br>
              <a:rPr lang="ru-RU" sz="16000" dirty="0">
                <a:solidFill>
                  <a:schemeClr val="tx1"/>
                </a:solidFill>
                <a:latin typeface="Times New Roman" panose="02020603050405020304" pitchFamily="18" charset="0"/>
                <a:cs typeface="Times New Roman" panose="02020603050405020304" pitchFamily="18" charset="0"/>
              </a:rPr>
            </a:br>
            <a:endParaRPr lang="ru-RU" dirty="0">
              <a:solidFill>
                <a:schemeClr val="tx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86A4B13-8760-4022-B91D-B4BB4828FB34}"/>
              </a:ext>
            </a:extLst>
          </p:cNvPr>
          <p:cNvSpPr txBox="1"/>
          <p:nvPr/>
        </p:nvSpPr>
        <p:spPr>
          <a:xfrm>
            <a:off x="5900056" y="1624490"/>
            <a:ext cx="5982257" cy="4674572"/>
          </a:xfrm>
          <a:prstGeom prst="roundRect">
            <a:avLst>
              <a:gd name="adj" fmla="val 4616"/>
            </a:avLst>
          </a:prstGeom>
          <a:solidFill>
            <a:schemeClr val="bg1"/>
          </a:solidFill>
          <a:ln>
            <a:solidFill>
              <a:srgbClr val="00B0A3"/>
            </a:solidFill>
          </a:ln>
        </p:spPr>
        <p:txBody>
          <a:bodyPr wrap="square">
            <a:spAutoFit/>
          </a:bodyPr>
          <a:lstStyle/>
          <a:p>
            <a:pPr indent="446088" algn="just"/>
            <a:r>
              <a:rPr lang="ru-RU" sz="2000" b="1" dirty="0">
                <a:latin typeface="Times New Roman" panose="02020603050405020304" pitchFamily="18" charset="0"/>
                <a:cs typeface="Times New Roman" panose="02020603050405020304" pitchFamily="18" charset="0"/>
              </a:rPr>
              <a:t>Особенности применения удобрений на орошаемых землях.</a:t>
            </a:r>
          </a:p>
          <a:p>
            <a:pPr algn="just"/>
            <a:r>
              <a:rPr lang="ru-RU" dirty="0">
                <a:latin typeface="Times New Roman" panose="02020603050405020304" pitchFamily="18" charset="0"/>
                <a:cs typeface="Times New Roman" panose="02020603050405020304" pitchFamily="18" charset="0"/>
              </a:rPr>
              <a:t>Наибольший эффект дает совместное применение органических и минеральных удобрений, которое уменьшает концентрацию солей в почвенном растворе и тем самым снижает их вредное действие на развивающиеся растения. Для получения достаточно высоких урожаев овощных растений можно ограничиться двумя приемами внесения удобрений: заделкой основной дозы под зяблевую вспашку и внесением небольшой дозы при севе как можно ближе к семенам или рассаде. Цель основного применения удобрений — разместить их глубже в зоне устойчивого увлажнения для обеспечения питанием растений в более поздний вегетационный период, когда потребность в питательных веществах бывает наибольшей.</a:t>
            </a:r>
          </a:p>
        </p:txBody>
      </p:sp>
      <p:pic>
        <p:nvPicPr>
          <p:cNvPr id="11" name="Рисунок 10">
            <a:extLst>
              <a:ext uri="{FF2B5EF4-FFF2-40B4-BE49-F238E27FC236}">
                <a16:creationId xmlns:a16="http://schemas.microsoft.com/office/drawing/2014/main" id="{CD231EDB-7990-4FAB-B3F0-044DEDDCF47B}"/>
              </a:ext>
            </a:extLst>
          </p:cNvPr>
          <p:cNvPicPr>
            <a:picLocks noChangeAspect="1"/>
          </p:cNvPicPr>
          <p:nvPr/>
        </p:nvPicPr>
        <p:blipFill>
          <a:blip r:embed="rId2"/>
          <a:stretch>
            <a:fillRect/>
          </a:stretch>
        </p:blipFill>
        <p:spPr>
          <a:xfrm>
            <a:off x="309687" y="1987039"/>
            <a:ext cx="5442567" cy="39494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74656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a:extLst>
              <a:ext uri="{FF2B5EF4-FFF2-40B4-BE49-F238E27FC236}">
                <a16:creationId xmlns:a16="http://schemas.microsoft.com/office/drawing/2014/main" id="{881E8C96-57ED-4B16-9EB2-4E8C0A2C76D6}"/>
              </a:ext>
            </a:extLst>
          </p:cNvPr>
          <p:cNvSpPr>
            <a:spLocks noGrp="1"/>
          </p:cNvSpPr>
          <p:nvPr>
            <p:ph type="title"/>
          </p:nvPr>
        </p:nvSpPr>
        <p:spPr>
          <a:xfrm>
            <a:off x="108721" y="97971"/>
            <a:ext cx="11809312" cy="701080"/>
          </a:xfrm>
        </p:spPr>
        <p:txBody>
          <a:bodyPr vert="horz" lIns="91440" tIns="45720" rIns="91440" bIns="45720" rtlCol="0" anchor="ctr">
            <a:normAutofit/>
          </a:bodyPr>
          <a:lstStyle/>
          <a:p>
            <a:pPr>
              <a:lnSpc>
                <a:spcPct val="90000"/>
              </a:lnSpc>
            </a:pPr>
            <a:r>
              <a:rPr lang="ru-RU" sz="3200" b="1" kern="1200" dirty="0">
                <a:solidFill>
                  <a:schemeClr val="tx1"/>
                </a:solidFill>
                <a:effectLst>
                  <a:outerShdw blurRad="38100" dist="38100" dir="2700000" algn="tl">
                    <a:srgbClr val="000000">
                      <a:alpha val="43137"/>
                    </a:srgbClr>
                  </a:outerShdw>
                </a:effectLst>
                <a:latin typeface="+mj-lt"/>
                <a:ea typeface="+mj-ea"/>
                <a:cs typeface="+mj-cs"/>
              </a:rPr>
              <a:t>Особенности применения удобрений на эродированных землях</a:t>
            </a:r>
            <a:endParaRPr lang="ru-RU" sz="3200" kern="1200" dirty="0">
              <a:solidFill>
                <a:schemeClr val="tx1"/>
              </a:solidFill>
              <a:effectLst>
                <a:outerShdw blurRad="38100" dist="38100" dir="2700000" algn="tl">
                  <a:srgbClr val="000000">
                    <a:alpha val="43137"/>
                  </a:srgbClr>
                </a:outerShdw>
              </a:effectLst>
              <a:latin typeface="+mj-lt"/>
              <a:ea typeface="+mj-ea"/>
              <a:cs typeface="+mj-cs"/>
            </a:endParaRPr>
          </a:p>
        </p:txBody>
      </p:sp>
      <p:sp>
        <p:nvSpPr>
          <p:cNvPr id="6" name="TextBox 5">
            <a:extLst>
              <a:ext uri="{FF2B5EF4-FFF2-40B4-BE49-F238E27FC236}">
                <a16:creationId xmlns:a16="http://schemas.microsoft.com/office/drawing/2014/main" id="{D9A6DEDA-AFB2-4A07-B8B7-D8DE17E13C84}"/>
              </a:ext>
            </a:extLst>
          </p:cNvPr>
          <p:cNvSpPr txBox="1"/>
          <p:nvPr/>
        </p:nvSpPr>
        <p:spPr>
          <a:xfrm>
            <a:off x="239350" y="696686"/>
            <a:ext cx="6488022" cy="6063343"/>
          </a:xfrm>
          <a:prstGeom prst="roundRect">
            <a:avLst>
              <a:gd name="adj" fmla="val 6241"/>
            </a:avLst>
          </a:prstGeom>
          <a:solidFill>
            <a:schemeClr val="bg1"/>
          </a:solidFill>
          <a:ln>
            <a:solidFill>
              <a:srgbClr val="00B0A3"/>
            </a:solidFill>
          </a:ln>
        </p:spPr>
        <p:txBody>
          <a:bodyPr vert="horz" lIns="91440" tIns="45720" rIns="91440" bIns="45720" rtlCol="0">
            <a:normAutofit fontScale="92500" lnSpcReduction="20000"/>
          </a:bodyPr>
          <a:lstStyle/>
          <a:p>
            <a:pPr indent="446088" algn="just">
              <a:lnSpc>
                <a:spcPct val="90000"/>
              </a:lnSpc>
              <a:spcBef>
                <a:spcPct val="20000"/>
              </a:spcBef>
              <a:buFont typeface="Arial" panose="020B0604020202020204" pitchFamily="34" charset="0"/>
            </a:pPr>
            <a:r>
              <a:rPr lang="ru-RU" dirty="0">
                <a:latin typeface="Times New Roman" panose="02020603050405020304" pitchFamily="18" charset="0"/>
                <a:cs typeface="Times New Roman" panose="02020603050405020304" pitchFamily="18" charset="0"/>
              </a:rPr>
              <a:t>Важно противоэрозионное значение удобрений. Они способствуют ускоренному и более дружному появлению всходов высеваемых культур, защищающих почву от выдувания и водной эрозии.</a:t>
            </a:r>
          </a:p>
          <a:p>
            <a:pPr algn="just">
              <a:lnSpc>
                <a:spcPct val="90000"/>
              </a:lnSpc>
              <a:spcBef>
                <a:spcPct val="20000"/>
              </a:spcBef>
              <a:buFont typeface="Arial" panose="020B0604020202020204" pitchFamily="34" charset="0"/>
            </a:pPr>
            <a:endParaRPr lang="ru-RU" dirty="0">
              <a:latin typeface="Times New Roman" panose="02020603050405020304" pitchFamily="18" charset="0"/>
              <a:cs typeface="Times New Roman" panose="02020603050405020304" pitchFamily="18" charset="0"/>
            </a:endParaRPr>
          </a:p>
          <a:p>
            <a:pPr indent="446088" algn="just">
              <a:lnSpc>
                <a:spcPct val="90000"/>
              </a:lnSpc>
              <a:spcBef>
                <a:spcPct val="20000"/>
              </a:spcBef>
              <a:buFont typeface="Arial" panose="020B0604020202020204" pitchFamily="34" charset="0"/>
            </a:pPr>
            <a:r>
              <a:rPr lang="ru-RU" dirty="0">
                <a:latin typeface="Times New Roman" panose="02020603050405020304" pitchFamily="18" charset="0"/>
                <a:cs typeface="Times New Roman" panose="02020603050405020304" pitchFamily="18" charset="0"/>
              </a:rPr>
              <a:t>Удобрения улучшают развитие надземной вегетативной массы растений. Густота посевов на удобренных эродированных полях бывает, как правило, выше, чем на неудобренных. Под влиянием удобрений лучше развивается корневая система растений, связывающая почву. Хорошо развитая надземная масса и корни являются надежным средством защиты почвы от выдувания и смыва. Корневые и пожнивные остатки после уборки урожая пополняют запасы органического вещества в почве и тем самым восстанавливают ее потенциальное плодородие.</a:t>
            </a:r>
          </a:p>
          <a:p>
            <a:pPr algn="just">
              <a:lnSpc>
                <a:spcPct val="90000"/>
              </a:lnSpc>
              <a:spcBef>
                <a:spcPct val="20000"/>
              </a:spcBef>
              <a:buFont typeface="Arial" panose="020B0604020202020204" pitchFamily="34" charset="0"/>
            </a:pPr>
            <a:endParaRPr lang="ru-RU" dirty="0">
              <a:latin typeface="Times New Roman" panose="02020603050405020304" pitchFamily="18" charset="0"/>
              <a:cs typeface="Times New Roman" panose="02020603050405020304" pitchFamily="18" charset="0"/>
            </a:endParaRPr>
          </a:p>
          <a:p>
            <a:pPr indent="446088" algn="just">
              <a:lnSpc>
                <a:spcPct val="90000"/>
              </a:lnSpc>
              <a:spcBef>
                <a:spcPct val="20000"/>
              </a:spcBef>
              <a:buFont typeface="Arial" panose="020B0604020202020204" pitchFamily="34" charset="0"/>
            </a:pPr>
            <a:r>
              <a:rPr lang="ru-RU" dirty="0">
                <a:latin typeface="Times New Roman" panose="02020603050405020304" pitchFamily="18" charset="0"/>
                <a:cs typeface="Times New Roman" panose="02020603050405020304" pitchFamily="18" charset="0"/>
              </a:rPr>
              <a:t>Известно также положительное влияние удобрений на водно-физические свойства почвы. Навоз, например, повышает связность, </a:t>
            </a:r>
            <a:r>
              <a:rPr lang="ru-RU" dirty="0" err="1">
                <a:latin typeface="Times New Roman" panose="02020603050405020304" pitchFamily="18" charset="0"/>
                <a:cs typeface="Times New Roman" panose="02020603050405020304" pitchFamily="18" charset="0"/>
              </a:rPr>
              <a:t>ветро</a:t>
            </a:r>
            <a:r>
              <a:rPr lang="ru-RU" dirty="0">
                <a:latin typeface="Times New Roman" panose="02020603050405020304" pitchFamily="18" charset="0"/>
                <a:cs typeface="Times New Roman" panose="02020603050405020304" pitchFamily="18" charset="0"/>
              </a:rPr>
              <a:t>- и водоустойчивость, общую влагоемкость и водоудерживающую способность почвы. </a:t>
            </a:r>
          </a:p>
          <a:p>
            <a:pPr algn="just">
              <a:lnSpc>
                <a:spcPct val="90000"/>
              </a:lnSpc>
              <a:spcBef>
                <a:spcPct val="20000"/>
              </a:spcBef>
              <a:buFont typeface="Arial" panose="020B0604020202020204" pitchFamily="34" charset="0"/>
            </a:pPr>
            <a:endParaRPr lang="ru-RU" dirty="0">
              <a:latin typeface="Times New Roman" panose="02020603050405020304" pitchFamily="18" charset="0"/>
              <a:cs typeface="Times New Roman" panose="02020603050405020304" pitchFamily="18" charset="0"/>
            </a:endParaRPr>
          </a:p>
          <a:p>
            <a:pPr indent="446088" algn="just">
              <a:lnSpc>
                <a:spcPct val="90000"/>
              </a:lnSpc>
              <a:spcBef>
                <a:spcPct val="20000"/>
              </a:spcBef>
              <a:buFont typeface="Arial" panose="020B0604020202020204" pitchFamily="34" charset="0"/>
            </a:pPr>
            <a:r>
              <a:rPr lang="ru-RU" dirty="0">
                <a:latin typeface="Times New Roman" panose="02020603050405020304" pitchFamily="18" charset="0"/>
                <a:cs typeface="Times New Roman" panose="02020603050405020304" pitchFamily="18" charset="0"/>
              </a:rPr>
              <a:t>Большое значение применения минеральных и органических удобрений на эродированных почвах связано не только с необходимостью восстановления их плодородия, повышения урожаев и качества продукции, но еще и с тем, что по мере интенсификации земледелия, введения в севооборот более продуктивных культур и сортов в несколько раз возрастает вынос питательных веществ из почвы.</a:t>
            </a:r>
          </a:p>
        </p:txBody>
      </p:sp>
      <p:pic>
        <p:nvPicPr>
          <p:cNvPr id="10" name="Рисунок 9" descr="Изображение выглядит как трава, внешний, зеленый, стоит&#10;&#10;Автоматически созданное описание">
            <a:extLst>
              <a:ext uri="{FF2B5EF4-FFF2-40B4-BE49-F238E27FC236}">
                <a16:creationId xmlns:a16="http://schemas.microsoft.com/office/drawing/2014/main" id="{6311DEFE-999E-46BF-A359-21A0589321EF}"/>
              </a:ext>
            </a:extLst>
          </p:cNvPr>
          <p:cNvPicPr>
            <a:picLocks noChangeAspect="1"/>
          </p:cNvPicPr>
          <p:nvPr/>
        </p:nvPicPr>
        <p:blipFill rotWithShape="1">
          <a:blip r:embed="rId2"/>
          <a:srcRect l="3948" r="3" b="3"/>
          <a:stretch/>
        </p:blipFill>
        <p:spPr>
          <a:xfrm>
            <a:off x="7012360" y="1453356"/>
            <a:ext cx="4940290" cy="3951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50447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5D052E-A666-40A2-8378-6280DAA6FCF5}"/>
              </a:ext>
            </a:extLst>
          </p:cNvPr>
          <p:cNvSpPr>
            <a:spLocks noGrp="1"/>
          </p:cNvSpPr>
          <p:nvPr>
            <p:ph type="ctrTitle"/>
          </p:nvPr>
        </p:nvSpPr>
        <p:spPr>
          <a:xfrm>
            <a:off x="737506" y="300831"/>
            <a:ext cx="9873343" cy="1655762"/>
          </a:xfrm>
        </p:spPr>
        <p:txBody>
          <a:bodyPr>
            <a:noAutofit/>
          </a:bodyPr>
          <a:lstStyle/>
          <a:p>
            <a:br>
              <a:rPr lang="ru-RU"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ru-RU"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ru-RU"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ru-RU"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ru-RU"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ru-RU"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ru-RU"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ru-RU"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ru-RU"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ru-RU"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ru-RU"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Основные причины загрязнения окружающей среды удобрениями.</a:t>
            </a:r>
            <a:br>
              <a:rPr lang="ru-RU" sz="3200" b="1" dirty="0">
                <a:latin typeface="Calibri" panose="020F0502020204030204" pitchFamily="34" charset="0"/>
                <a:ea typeface="Times New Roman" panose="02020603050405020304" pitchFamily="18" charset="0"/>
                <a:cs typeface="Times New Roman" panose="02020603050405020304" pitchFamily="18" charset="0"/>
              </a:rPr>
            </a:br>
            <a:endParaRPr lang="ru-RU" sz="3200" b="1" dirty="0"/>
          </a:p>
        </p:txBody>
      </p:sp>
      <p:sp>
        <p:nvSpPr>
          <p:cNvPr id="3" name="Подзаголовок 2">
            <a:extLst>
              <a:ext uri="{FF2B5EF4-FFF2-40B4-BE49-F238E27FC236}">
                <a16:creationId xmlns:a16="http://schemas.microsoft.com/office/drawing/2014/main" id="{2C0B55BD-D1EB-4D02-BE74-809C90AE3461}"/>
              </a:ext>
            </a:extLst>
          </p:cNvPr>
          <p:cNvSpPr>
            <a:spLocks noGrp="1"/>
          </p:cNvSpPr>
          <p:nvPr>
            <p:ph type="subTitle" idx="1"/>
          </p:nvPr>
        </p:nvSpPr>
        <p:spPr>
          <a:xfrm>
            <a:off x="1309007" y="1908402"/>
            <a:ext cx="9873343" cy="3820886"/>
          </a:xfrm>
        </p:spPr>
        <p:txBody>
          <a:bodyPr>
            <a:normAutofit fontScale="92500" lnSpcReduction="10000"/>
          </a:bodyPr>
          <a:lstStyle/>
          <a:p>
            <a:pPr algn="just" fontAlgn="base"/>
            <a:r>
              <a:rPr lang="ru-RU" i="0" dirty="0">
                <a:solidFill>
                  <a:schemeClr val="tx1"/>
                </a:solidFill>
                <a:effectLst/>
                <a:latin typeface="Times New Roman" panose="02020603050405020304" pitchFamily="18" charset="0"/>
                <a:cs typeface="Times New Roman" panose="02020603050405020304" pitchFamily="18" charset="0"/>
              </a:rPr>
              <a:t>Основные причины загрязнения природной среды удобрениями, пути их потерь и непроизводительного использования следующие:</a:t>
            </a:r>
          </a:p>
          <a:p>
            <a:pPr marL="457200" indent="-457200" algn="just" fontAlgn="base">
              <a:buFont typeface="+mj-lt"/>
              <a:buAutoNum type="arabicPeriod"/>
            </a:pPr>
            <a:r>
              <a:rPr lang="ru-RU" b="0" i="0" dirty="0">
                <a:solidFill>
                  <a:schemeClr val="tx1"/>
                </a:solidFill>
                <a:effectLst/>
                <a:latin typeface="Times New Roman" panose="02020603050405020304" pitchFamily="18" charset="0"/>
                <a:cs typeface="Times New Roman" panose="02020603050405020304" pitchFamily="18" charset="0"/>
              </a:rPr>
              <a:t>несовершенство технологии транспортировки, хранения, </a:t>
            </a:r>
            <a:r>
              <a:rPr lang="ru-RU" b="0" i="0" dirty="0" err="1">
                <a:solidFill>
                  <a:schemeClr val="tx1"/>
                </a:solidFill>
                <a:effectLst/>
                <a:latin typeface="Times New Roman" panose="02020603050405020304" pitchFamily="18" charset="0"/>
                <a:cs typeface="Times New Roman" panose="02020603050405020304" pitchFamily="18" charset="0"/>
              </a:rPr>
              <a:t>тукосмешения</a:t>
            </a:r>
            <a:r>
              <a:rPr lang="ru-RU" b="0" i="0" dirty="0">
                <a:solidFill>
                  <a:schemeClr val="tx1"/>
                </a:solidFill>
                <a:effectLst/>
                <a:latin typeface="Times New Roman" panose="02020603050405020304" pitchFamily="18" charset="0"/>
                <a:cs typeface="Times New Roman" panose="02020603050405020304" pitchFamily="18" charset="0"/>
              </a:rPr>
              <a:t> и внесения удобрений;</a:t>
            </a:r>
          </a:p>
          <a:p>
            <a:pPr marL="457200" indent="-457200" algn="just" fontAlgn="base">
              <a:buFont typeface="+mj-lt"/>
              <a:buAutoNum type="arabicPeriod"/>
            </a:pPr>
            <a:r>
              <a:rPr lang="ru-RU" b="0" i="0" dirty="0">
                <a:solidFill>
                  <a:schemeClr val="tx1"/>
                </a:solidFill>
                <a:effectLst/>
                <a:latin typeface="Times New Roman" panose="02020603050405020304" pitchFamily="18" charset="0"/>
                <a:cs typeface="Times New Roman" panose="02020603050405020304" pitchFamily="18" charset="0"/>
              </a:rPr>
              <a:t>нарушение агрономической технологии их применения в севообороте и под отдельные культуры;</a:t>
            </a:r>
          </a:p>
          <a:p>
            <a:pPr marL="457200" indent="-457200" algn="just" fontAlgn="base">
              <a:buFont typeface="+mj-lt"/>
              <a:buAutoNum type="arabicPeriod"/>
            </a:pPr>
            <a:r>
              <a:rPr lang="ru-RU" b="0" i="0" dirty="0">
                <a:solidFill>
                  <a:schemeClr val="tx1"/>
                </a:solidFill>
                <a:effectLst/>
                <a:latin typeface="Times New Roman" panose="02020603050405020304" pitchFamily="18" charset="0"/>
                <a:cs typeface="Times New Roman" panose="02020603050405020304" pitchFamily="18" charset="0"/>
              </a:rPr>
              <a:t>водная и ветровая (дефляция) эрозия почвы;</a:t>
            </a:r>
          </a:p>
          <a:p>
            <a:pPr marL="457200" indent="-457200" algn="just" fontAlgn="base">
              <a:buFont typeface="+mj-lt"/>
              <a:buAutoNum type="arabicPeriod"/>
            </a:pPr>
            <a:r>
              <a:rPr lang="ru-RU" b="0" i="0" dirty="0">
                <a:solidFill>
                  <a:schemeClr val="tx1"/>
                </a:solidFill>
                <a:effectLst/>
                <a:latin typeface="Times New Roman" panose="02020603050405020304" pitchFamily="18" charset="0"/>
                <a:cs typeface="Times New Roman" panose="02020603050405020304" pitchFamily="18" charset="0"/>
              </a:rPr>
              <a:t>несовершенство качества свойств минеральных удобрений;</a:t>
            </a:r>
          </a:p>
          <a:p>
            <a:pPr marL="457200" indent="-457200" algn="just" fontAlgn="base">
              <a:buFont typeface="+mj-lt"/>
              <a:buAutoNum type="arabicPeriod"/>
            </a:pPr>
            <a:r>
              <a:rPr lang="ru-RU" b="0" i="0" dirty="0">
                <a:solidFill>
                  <a:schemeClr val="tx1"/>
                </a:solidFill>
                <a:effectLst/>
                <a:latin typeface="Times New Roman" panose="02020603050405020304" pitchFamily="18" charset="0"/>
                <a:cs typeface="Times New Roman" panose="02020603050405020304" pitchFamily="18" charset="0"/>
              </a:rPr>
              <a:t>интенсивное использование различных промышленных, городских и бытовых отходов на удобрения без систематического и тщательного контроля их химического состава.</a:t>
            </a:r>
          </a:p>
          <a:p>
            <a:endParaRPr lang="ru-RU" dirty="0"/>
          </a:p>
        </p:txBody>
      </p:sp>
      <p:sp>
        <p:nvSpPr>
          <p:cNvPr id="5" name="TextBox 4">
            <a:extLst>
              <a:ext uri="{FF2B5EF4-FFF2-40B4-BE49-F238E27FC236}">
                <a16:creationId xmlns:a16="http://schemas.microsoft.com/office/drawing/2014/main" id="{DAE2230A-F38C-4E2C-9137-3FC722D6CF4D}"/>
              </a:ext>
            </a:extLst>
          </p:cNvPr>
          <p:cNvSpPr txBox="1"/>
          <p:nvPr/>
        </p:nvSpPr>
        <p:spPr>
          <a:xfrm>
            <a:off x="2649038" y="5910838"/>
            <a:ext cx="9283882" cy="646331"/>
          </a:xfrm>
          <a:prstGeom prst="rect">
            <a:avLst/>
          </a:prstGeom>
          <a:noFill/>
        </p:spPr>
        <p:txBody>
          <a:bodyPr wrap="square">
            <a:spAutoFit/>
          </a:bodyPr>
          <a:lstStyle/>
          <a:p>
            <a:pPr algn="ctr"/>
            <a:r>
              <a:rPr lang="ru-RU" b="1" i="0" dirty="0">
                <a:solidFill>
                  <a:srgbClr val="333333"/>
                </a:solidFill>
                <a:effectLst/>
                <a:latin typeface="Times New Roman" panose="02020603050405020304" pitchFamily="18" charset="0"/>
                <a:cs typeface="Times New Roman" panose="02020603050405020304" pitchFamily="18" charset="0"/>
              </a:rPr>
              <a:t>В практике земледелия бесполезно теряется до 30 — 50% всех вносимых минеральных удобрений</a:t>
            </a:r>
            <a:r>
              <a:rPr lang="ru-RU" b="0" i="0" dirty="0">
                <a:solidFill>
                  <a:srgbClr val="333333"/>
                </a:solidFill>
                <a:effectLst/>
                <a:latin typeface="Times New Roman" panose="02020603050405020304" pitchFamily="18" charset="0"/>
                <a:cs typeface="Times New Roman" panose="02020603050405020304" pitchFamily="18" charset="0"/>
              </a:rPr>
              <a:t>.</a:t>
            </a:r>
            <a:endParaRPr lang="ru-RU" dirty="0"/>
          </a:p>
        </p:txBody>
      </p:sp>
    </p:spTree>
    <p:extLst>
      <p:ext uri="{BB962C8B-B14F-4D97-AF65-F5344CB8AC3E}">
        <p14:creationId xmlns:p14="http://schemas.microsoft.com/office/powerpoint/2010/main" val="1947354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E0F1AC-1473-466D-B3AD-37C95185466F}"/>
              </a:ext>
            </a:extLst>
          </p:cNvPr>
          <p:cNvSpPr txBox="1"/>
          <p:nvPr/>
        </p:nvSpPr>
        <p:spPr>
          <a:xfrm>
            <a:off x="1217295" y="443567"/>
            <a:ext cx="10104120" cy="5970865"/>
          </a:xfrm>
          <a:prstGeom prst="rect">
            <a:avLst/>
          </a:prstGeom>
          <a:solidFill>
            <a:schemeClr val="bg1"/>
          </a:solidFill>
        </p:spPr>
        <p:txBody>
          <a:bodyPr wrap="square">
            <a:spAutoFit/>
          </a:bodyPr>
          <a:lstStyle/>
          <a:p>
            <a:pPr algn="ctr"/>
            <a:r>
              <a:rPr lang="ru-RU" sz="2400" b="1" i="0" dirty="0">
                <a:solidFill>
                  <a:srgbClr val="333333"/>
                </a:solidFill>
                <a:effectLst/>
                <a:latin typeface="Times New Roman" panose="02020603050405020304" pitchFamily="18" charset="0"/>
                <a:cs typeface="Times New Roman" panose="02020603050405020304" pitchFamily="18" charset="0"/>
              </a:rPr>
              <a:t>Негативное воздействие агрохимических средств на природную среду</a:t>
            </a:r>
          </a:p>
          <a:p>
            <a:pPr algn="just"/>
            <a:br>
              <a:rPr lang="ru-RU" dirty="0">
                <a:latin typeface="Times New Roman" panose="02020603050405020304" pitchFamily="18" charset="0"/>
                <a:cs typeface="Times New Roman" panose="02020603050405020304" pitchFamily="18" charset="0"/>
              </a:rPr>
            </a:br>
            <a:r>
              <a:rPr lang="ru-RU" sz="2000" b="0" i="0" dirty="0">
                <a:solidFill>
                  <a:srgbClr val="333333"/>
                </a:solidFill>
                <a:effectLst/>
                <a:latin typeface="Times New Roman" panose="02020603050405020304" pitchFamily="18" charset="0"/>
                <a:cs typeface="Times New Roman" panose="02020603050405020304" pitchFamily="18" charset="0"/>
              </a:rPr>
              <a:t>Неблагоприятное воздействие удобрений, различных отходов, применяемых в качестве удобрений и химических </a:t>
            </a:r>
            <a:r>
              <a:rPr lang="ru-RU" sz="2000" b="0" i="0" dirty="0" err="1">
                <a:solidFill>
                  <a:srgbClr val="333333"/>
                </a:solidFill>
                <a:effectLst/>
                <a:latin typeface="Times New Roman" panose="02020603050405020304" pitchFamily="18" charset="0"/>
                <a:cs typeface="Times New Roman" panose="02020603050405020304" pitchFamily="18" charset="0"/>
              </a:rPr>
              <a:t>мелиорантов</a:t>
            </a:r>
            <a:r>
              <a:rPr lang="ru-RU" sz="2000" b="0" i="0" dirty="0">
                <a:solidFill>
                  <a:srgbClr val="333333"/>
                </a:solidFill>
                <a:effectLst/>
                <a:latin typeface="Times New Roman" panose="02020603050405020304" pitchFamily="18" charset="0"/>
                <a:cs typeface="Times New Roman" panose="02020603050405020304" pitchFamily="18" charset="0"/>
              </a:rPr>
              <a:t>, можно свести в основном к следующему.</a:t>
            </a:r>
          </a:p>
          <a:p>
            <a:pPr marL="342900" indent="-342900" algn="just">
              <a:buAutoNum type="arabicPeriod"/>
            </a:pPr>
            <a:r>
              <a:rPr lang="ru-RU" sz="2000" b="0" i="0" dirty="0">
                <a:solidFill>
                  <a:srgbClr val="333333"/>
                </a:solidFill>
                <a:effectLst/>
                <a:latin typeface="Times New Roman" panose="02020603050405020304" pitchFamily="18" charset="0"/>
                <a:cs typeface="Times New Roman" panose="02020603050405020304" pitchFamily="18" charset="0"/>
              </a:rPr>
              <a:t>Неправильное применение удобрений может ухудшить круговорот и баланс</a:t>
            </a:r>
            <a:br>
              <a:rPr lang="ru-RU" sz="2000" dirty="0">
                <a:latin typeface="Times New Roman" panose="02020603050405020304" pitchFamily="18" charset="0"/>
                <a:cs typeface="Times New Roman" panose="02020603050405020304" pitchFamily="18" charset="0"/>
              </a:rPr>
            </a:br>
            <a:r>
              <a:rPr lang="ru-RU" sz="2000" b="0" i="0" dirty="0">
                <a:solidFill>
                  <a:srgbClr val="333333"/>
                </a:solidFill>
                <a:effectLst/>
                <a:latin typeface="Times New Roman" panose="02020603050405020304" pitchFamily="18" charset="0"/>
                <a:cs typeface="Times New Roman" panose="02020603050405020304" pitchFamily="18" charset="0"/>
              </a:rPr>
              <a:t>питательных веществ, агрохимические свойства и плодородие почвы.</a:t>
            </a:r>
          </a:p>
          <a:p>
            <a:pPr marL="342900" indent="-342900" algn="just">
              <a:buAutoNum type="arabicPeriod"/>
            </a:pPr>
            <a:r>
              <a:rPr lang="ru-RU" sz="2000" b="0" i="0" dirty="0">
                <a:solidFill>
                  <a:srgbClr val="333333"/>
                </a:solidFill>
                <a:effectLst/>
                <a:latin typeface="Times New Roman" panose="02020603050405020304" pitchFamily="18" charset="0"/>
                <a:cs typeface="Times New Roman" panose="02020603050405020304" pitchFamily="18" charset="0"/>
              </a:rPr>
              <a:t>Нарушение агрономической технологии применения удобрений, несовершенство</a:t>
            </a:r>
            <a:br>
              <a:rPr lang="ru-RU" sz="2000" dirty="0">
                <a:latin typeface="Times New Roman" panose="02020603050405020304" pitchFamily="18" charset="0"/>
                <a:cs typeface="Times New Roman" panose="02020603050405020304" pitchFamily="18" charset="0"/>
              </a:rPr>
            </a:br>
            <a:r>
              <a:rPr lang="ru-RU" sz="2000" b="0" i="0" dirty="0">
                <a:solidFill>
                  <a:srgbClr val="333333"/>
                </a:solidFill>
                <a:effectLst/>
                <a:latin typeface="Times New Roman" panose="02020603050405020304" pitchFamily="18" charset="0"/>
                <a:cs typeface="Times New Roman" panose="02020603050405020304" pitchFamily="18" charset="0"/>
              </a:rPr>
              <a:t>качества и свойств минеральных удобрений могут снизить урожай и его качество.</a:t>
            </a:r>
          </a:p>
          <a:p>
            <a:pPr marL="342900" indent="-342900" algn="just">
              <a:buAutoNum type="arabicPeriod"/>
            </a:pPr>
            <a:r>
              <a:rPr lang="ru-RU" sz="2000" b="0" i="0" dirty="0">
                <a:solidFill>
                  <a:srgbClr val="333333"/>
                </a:solidFill>
                <a:effectLst/>
                <a:latin typeface="Times New Roman" panose="02020603050405020304" pitchFamily="18" charset="0"/>
                <a:cs typeface="Times New Roman" panose="02020603050405020304" pitchFamily="18" charset="0"/>
              </a:rPr>
              <a:t>Попадание питательных элементов удобрений и почвы в поверхностные и грунтовые</a:t>
            </a:r>
            <a:br>
              <a:rPr lang="ru-RU" sz="2000" dirty="0">
                <a:latin typeface="Times New Roman" panose="02020603050405020304" pitchFamily="18" charset="0"/>
                <a:cs typeface="Times New Roman" panose="02020603050405020304" pitchFamily="18" charset="0"/>
              </a:rPr>
            </a:br>
            <a:r>
              <a:rPr lang="ru-RU" sz="2000" b="0" i="0" dirty="0">
                <a:solidFill>
                  <a:srgbClr val="333333"/>
                </a:solidFill>
                <a:effectLst/>
                <a:latin typeface="Times New Roman" panose="02020603050405020304" pitchFamily="18" charset="0"/>
                <a:cs typeface="Times New Roman" panose="02020603050405020304" pitchFamily="18" charset="0"/>
              </a:rPr>
              <a:t>воды приводит к усиленному росту водорослей, образованию планктонов, т.е. к </a:t>
            </a:r>
            <a:r>
              <a:rPr lang="ru-RU" sz="2000" b="0" i="0" dirty="0" err="1">
                <a:solidFill>
                  <a:srgbClr val="333333"/>
                </a:solidFill>
                <a:effectLst/>
                <a:latin typeface="Times New Roman" panose="02020603050405020304" pitchFamily="18" charset="0"/>
                <a:cs typeface="Times New Roman" panose="02020603050405020304" pitchFamily="18" charset="0"/>
              </a:rPr>
              <a:t>эвтрофированию</a:t>
            </a:r>
            <a:r>
              <a:rPr lang="ru-RU" sz="2000" dirty="0">
                <a:solidFill>
                  <a:srgbClr val="333333"/>
                </a:solidFill>
                <a:latin typeface="Times New Roman" panose="02020603050405020304" pitchFamily="18" charset="0"/>
                <a:cs typeface="Times New Roman" panose="02020603050405020304" pitchFamily="18" charset="0"/>
              </a:rPr>
              <a:t> </a:t>
            </a:r>
            <a:r>
              <a:rPr lang="ru-RU" sz="2000" b="0" i="0" dirty="0">
                <a:solidFill>
                  <a:srgbClr val="333333"/>
                </a:solidFill>
                <a:effectLst/>
                <a:latin typeface="Times New Roman" panose="02020603050405020304" pitchFamily="18" charset="0"/>
                <a:cs typeface="Times New Roman" panose="02020603050405020304" pitchFamily="18" charset="0"/>
              </a:rPr>
              <a:t>природных вод с вытекающими отсюда негативными последствиями.</a:t>
            </a:r>
          </a:p>
          <a:p>
            <a:pPr marL="342900" indent="-342900" algn="just">
              <a:buAutoNum type="arabicPeriod"/>
            </a:pPr>
            <a:r>
              <a:rPr lang="ru-RU" sz="2000" b="0" i="0" dirty="0">
                <a:solidFill>
                  <a:srgbClr val="333333"/>
                </a:solidFill>
                <a:effectLst/>
                <a:latin typeface="Times New Roman" panose="02020603050405020304" pitchFamily="18" charset="0"/>
                <a:cs typeface="Times New Roman" panose="02020603050405020304" pitchFamily="18" charset="0"/>
              </a:rPr>
              <a:t>Попадание удобрений и их соединений в атмосферу отрицательно сказывается на деятельности аграрных и других предприятий, здоровье животных и человека. Высказываются также опасения о возможном разрушении озонового экрана стратосферы вследствие проникновения в нее закиси азота (N2O), образующейся при денитрификации азотных соединений почвы и удобрений.</a:t>
            </a:r>
          </a:p>
          <a:p>
            <a:pPr marL="342900" indent="-342900" algn="just">
              <a:buAutoNum type="arabicPeriod"/>
            </a:pPr>
            <a:r>
              <a:rPr lang="ru-RU" sz="2000" b="0" i="0" dirty="0">
                <a:solidFill>
                  <a:srgbClr val="333333"/>
                </a:solidFill>
                <a:effectLst/>
                <a:latin typeface="Times New Roman" panose="02020603050405020304" pitchFamily="18" charset="0"/>
                <a:cs typeface="Times New Roman" panose="02020603050405020304" pitchFamily="18" charset="0"/>
              </a:rPr>
              <a:t>Нарушение оптимизации питания растений макро- и микроэлементами приводит к</a:t>
            </a:r>
            <a:br>
              <a:rPr lang="ru-RU" sz="2000" dirty="0">
                <a:latin typeface="Times New Roman" panose="02020603050405020304" pitchFamily="18" charset="0"/>
                <a:cs typeface="Times New Roman" panose="02020603050405020304" pitchFamily="18" charset="0"/>
              </a:rPr>
            </a:br>
            <a:r>
              <a:rPr lang="ru-RU" sz="2000" b="0" i="0" dirty="0">
                <a:solidFill>
                  <a:srgbClr val="333333"/>
                </a:solidFill>
                <a:effectLst/>
                <a:latin typeface="Times New Roman" panose="02020603050405020304" pitchFamily="18" charset="0"/>
                <a:cs typeface="Times New Roman" panose="02020603050405020304" pitchFamily="18" charset="0"/>
              </a:rPr>
              <a:t>различным заболеваниям растений, а часто и способствует развитию фитопатогенных</a:t>
            </a:r>
            <a:br>
              <a:rPr lang="ru-RU" sz="2000" dirty="0">
                <a:latin typeface="Times New Roman" panose="02020603050405020304" pitchFamily="18" charset="0"/>
                <a:cs typeface="Times New Roman" panose="02020603050405020304" pitchFamily="18" charset="0"/>
              </a:rPr>
            </a:br>
            <a:r>
              <a:rPr lang="ru-RU" sz="2000" b="0" i="0" dirty="0">
                <a:solidFill>
                  <a:srgbClr val="333333"/>
                </a:solidFill>
                <a:effectLst/>
                <a:latin typeface="Times New Roman" panose="02020603050405020304" pitchFamily="18" charset="0"/>
                <a:cs typeface="Times New Roman" panose="02020603050405020304" pitchFamily="18" charset="0"/>
              </a:rPr>
              <a:t>грибных болезней, ухудшает фитосанитарное состояние почв и посевов</a:t>
            </a:r>
            <a:r>
              <a:rPr lang="ru-RU" sz="2000" b="0" i="0" dirty="0">
                <a:solidFill>
                  <a:srgbClr val="333333"/>
                </a:solidFill>
                <a:effectLst/>
                <a:latin typeface="Helvetica Neue"/>
              </a:rPr>
              <a:t>.</a:t>
            </a:r>
            <a:endParaRPr lang="ru-RU" sz="2000" dirty="0"/>
          </a:p>
        </p:txBody>
      </p:sp>
    </p:spTree>
    <p:extLst>
      <p:ext uri="{BB962C8B-B14F-4D97-AF65-F5344CB8AC3E}">
        <p14:creationId xmlns:p14="http://schemas.microsoft.com/office/powerpoint/2010/main" val="2916899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2AC0EE-7E90-42C0-AAFB-0DA79C20A22A}"/>
              </a:ext>
            </a:extLst>
          </p:cNvPr>
          <p:cNvSpPr txBox="1"/>
          <p:nvPr/>
        </p:nvSpPr>
        <p:spPr>
          <a:xfrm>
            <a:off x="914400" y="443567"/>
            <a:ext cx="10944225" cy="5663089"/>
          </a:xfrm>
          <a:prstGeom prst="rect">
            <a:avLst/>
          </a:prstGeom>
          <a:solidFill>
            <a:schemeClr val="bg1"/>
          </a:solidFill>
        </p:spPr>
        <p:txBody>
          <a:bodyPr wrap="square">
            <a:spAutoFit/>
          </a:bodyPr>
          <a:lstStyle/>
          <a:p>
            <a:pPr algn="ctr"/>
            <a:r>
              <a:rPr lang="ru-RU" sz="2400" b="1" i="0" dirty="0">
                <a:solidFill>
                  <a:srgbClr val="333333"/>
                </a:solidFill>
                <a:effectLst/>
                <a:latin typeface="Times New Roman" panose="02020603050405020304" pitchFamily="18" charset="0"/>
                <a:cs typeface="Times New Roman" panose="02020603050405020304" pitchFamily="18" charset="0"/>
              </a:rPr>
              <a:t>Влияние удобрений на свойства почвы</a:t>
            </a:r>
          </a:p>
          <a:p>
            <a:endParaRPr lang="ru-RU" b="0" i="0" dirty="0">
              <a:solidFill>
                <a:srgbClr val="333333"/>
              </a:solidFill>
              <a:effectLst/>
              <a:latin typeface="Times New Roman" panose="02020603050405020304" pitchFamily="18" charset="0"/>
              <a:cs typeface="Times New Roman" panose="02020603050405020304" pitchFamily="18" charset="0"/>
            </a:endParaRPr>
          </a:p>
          <a:p>
            <a:r>
              <a:rPr lang="ru-RU" sz="2000" b="0" i="0" dirty="0">
                <a:solidFill>
                  <a:srgbClr val="333333"/>
                </a:solidFill>
                <a:effectLst/>
                <a:latin typeface="Times New Roman" panose="02020603050405020304" pitchFamily="18" charset="0"/>
                <a:cs typeface="Times New Roman" panose="02020603050405020304" pitchFamily="18" charset="0"/>
              </a:rPr>
              <a:t>Почва – важное звено биосферы, и она прежде всего подвергается сложному комплексному воздействию удобрений и других агрохимических средств, которые могут оказывать на нее следующее влияние:</a:t>
            </a:r>
            <a:br>
              <a:rPr lang="ru-RU" sz="2000" dirty="0">
                <a:latin typeface="Times New Roman" panose="02020603050405020304" pitchFamily="18" charset="0"/>
                <a:cs typeface="Times New Roman" panose="02020603050405020304" pitchFamily="18" charset="0"/>
              </a:rPr>
            </a:br>
            <a:r>
              <a:rPr lang="ru-RU" sz="2000" b="0" i="0" dirty="0">
                <a:solidFill>
                  <a:srgbClr val="333333"/>
                </a:solidFill>
                <a:effectLst/>
                <a:latin typeface="Times New Roman" panose="02020603050405020304" pitchFamily="18" charset="0"/>
                <a:cs typeface="Times New Roman" panose="02020603050405020304" pitchFamily="18" charset="0"/>
              </a:rPr>
              <a:t>- подкислять или подщелачивать среду;</a:t>
            </a:r>
            <a:br>
              <a:rPr lang="ru-RU" sz="2000" dirty="0">
                <a:latin typeface="Times New Roman" panose="02020603050405020304" pitchFamily="18" charset="0"/>
                <a:cs typeface="Times New Roman" panose="02020603050405020304" pitchFamily="18" charset="0"/>
              </a:rPr>
            </a:br>
            <a:r>
              <a:rPr lang="ru-RU" sz="2000" b="0" i="0" dirty="0">
                <a:solidFill>
                  <a:srgbClr val="333333"/>
                </a:solidFill>
                <a:effectLst/>
                <a:latin typeface="Times New Roman" panose="02020603050405020304" pitchFamily="18" charset="0"/>
                <a:cs typeface="Times New Roman" panose="02020603050405020304" pitchFamily="18" charset="0"/>
              </a:rPr>
              <a:t>- улучшать или ухудшать свойства почвы, ее биологическую и ферментативную активность;</a:t>
            </a:r>
            <a:br>
              <a:rPr lang="ru-RU" sz="2000" dirty="0">
                <a:latin typeface="Times New Roman" panose="02020603050405020304" pitchFamily="18" charset="0"/>
                <a:cs typeface="Times New Roman" panose="02020603050405020304" pitchFamily="18" charset="0"/>
              </a:rPr>
            </a:br>
            <a:r>
              <a:rPr lang="ru-RU" sz="2000" b="0" i="0" dirty="0">
                <a:solidFill>
                  <a:srgbClr val="333333"/>
                </a:solidFill>
                <a:effectLst/>
                <a:latin typeface="Times New Roman" panose="02020603050405020304" pitchFamily="18" charset="0"/>
                <a:cs typeface="Times New Roman" panose="02020603050405020304" pitchFamily="18" charset="0"/>
              </a:rPr>
              <a:t>- способствовать вытеснению ионов в почвенный раствор вследствие </a:t>
            </a:r>
            <a:r>
              <a:rPr lang="ru-RU" sz="2000" b="0" i="0" dirty="0" err="1">
                <a:solidFill>
                  <a:srgbClr val="333333"/>
                </a:solidFill>
                <a:effectLst/>
                <a:latin typeface="Times New Roman" panose="02020603050405020304" pitchFamily="18" charset="0"/>
                <a:cs typeface="Times New Roman" panose="02020603050405020304" pitchFamily="18" charset="0"/>
              </a:rPr>
              <a:t>физикохимического</a:t>
            </a:r>
            <a:r>
              <a:rPr lang="ru-RU" sz="2000" b="0" i="0" dirty="0">
                <a:solidFill>
                  <a:srgbClr val="333333"/>
                </a:solidFill>
                <a:effectLst/>
                <a:latin typeface="Times New Roman" panose="02020603050405020304" pitchFamily="18" charset="0"/>
                <a:cs typeface="Times New Roman" panose="02020603050405020304" pitchFamily="18" charset="0"/>
              </a:rPr>
              <a:t> их поглощения;</a:t>
            </a:r>
            <a:br>
              <a:rPr lang="ru-RU" sz="2000" dirty="0">
                <a:latin typeface="Times New Roman" panose="02020603050405020304" pitchFamily="18" charset="0"/>
                <a:cs typeface="Times New Roman" panose="02020603050405020304" pitchFamily="18" charset="0"/>
              </a:rPr>
            </a:br>
            <a:r>
              <a:rPr lang="ru-RU" sz="2000" b="0" i="0" dirty="0">
                <a:solidFill>
                  <a:srgbClr val="333333"/>
                </a:solidFill>
                <a:effectLst/>
                <a:latin typeface="Times New Roman" panose="02020603050405020304" pitchFamily="18" charset="0"/>
                <a:cs typeface="Times New Roman" panose="02020603050405020304" pitchFamily="18" charset="0"/>
              </a:rPr>
              <a:t>- способствовать или препятствовать химическому поглощению биогенных и токсичных элементов;</a:t>
            </a:r>
            <a:br>
              <a:rPr lang="ru-RU" sz="2000" dirty="0">
                <a:latin typeface="Times New Roman" panose="02020603050405020304" pitchFamily="18" charset="0"/>
                <a:cs typeface="Times New Roman" panose="02020603050405020304" pitchFamily="18" charset="0"/>
              </a:rPr>
            </a:br>
            <a:r>
              <a:rPr lang="ru-RU" sz="2000" b="0" i="0" dirty="0">
                <a:solidFill>
                  <a:srgbClr val="333333"/>
                </a:solidFill>
                <a:effectLst/>
                <a:latin typeface="Times New Roman" panose="02020603050405020304" pitchFamily="18" charset="0"/>
                <a:cs typeface="Times New Roman" panose="02020603050405020304" pitchFamily="18" charset="0"/>
              </a:rPr>
              <a:t>- усиливать минерализацию гумуса или способствовать его синтезу;</a:t>
            </a:r>
            <a:br>
              <a:rPr lang="ru-RU" sz="2000" dirty="0">
                <a:latin typeface="Times New Roman" panose="02020603050405020304" pitchFamily="18" charset="0"/>
                <a:cs typeface="Times New Roman" panose="02020603050405020304" pitchFamily="18" charset="0"/>
              </a:rPr>
            </a:br>
            <a:r>
              <a:rPr lang="ru-RU" sz="2000" b="0" i="0" dirty="0">
                <a:solidFill>
                  <a:srgbClr val="333333"/>
                </a:solidFill>
                <a:effectLst/>
                <a:latin typeface="Times New Roman" panose="02020603050405020304" pitchFamily="18" charset="0"/>
                <a:cs typeface="Times New Roman" panose="02020603050405020304" pitchFamily="18" charset="0"/>
              </a:rPr>
              <a:t>- ослаблять или активизировать биологическую фиксацию N2 из атмосферы;</a:t>
            </a:r>
            <a:br>
              <a:rPr lang="ru-RU" sz="2000" dirty="0">
                <a:latin typeface="Times New Roman" panose="02020603050405020304" pitchFamily="18" charset="0"/>
                <a:cs typeface="Times New Roman" panose="02020603050405020304" pitchFamily="18" charset="0"/>
              </a:rPr>
            </a:br>
            <a:r>
              <a:rPr lang="ru-RU" sz="2000" b="0" i="0" dirty="0">
                <a:solidFill>
                  <a:srgbClr val="333333"/>
                </a:solidFill>
                <a:effectLst/>
                <a:latin typeface="Times New Roman" panose="02020603050405020304" pitchFamily="18" charset="0"/>
                <a:cs typeface="Times New Roman" panose="02020603050405020304" pitchFamily="18" charset="0"/>
              </a:rPr>
              <a:t>- усиливать или ослаблять действие других питательных элементов почвы или</a:t>
            </a:r>
            <a:br>
              <a:rPr lang="ru-RU" sz="2000" dirty="0">
                <a:latin typeface="Times New Roman" panose="02020603050405020304" pitchFamily="18" charset="0"/>
                <a:cs typeface="Times New Roman" panose="02020603050405020304" pitchFamily="18" charset="0"/>
              </a:rPr>
            </a:br>
            <a:r>
              <a:rPr lang="ru-RU" sz="2000" b="0" i="0" dirty="0">
                <a:solidFill>
                  <a:srgbClr val="333333"/>
                </a:solidFill>
                <a:effectLst/>
                <a:latin typeface="Times New Roman" panose="02020603050405020304" pitchFamily="18" charset="0"/>
                <a:cs typeface="Times New Roman" panose="02020603050405020304" pitchFamily="18" charset="0"/>
              </a:rPr>
              <a:t>удобрений;</a:t>
            </a:r>
            <a:br>
              <a:rPr lang="ru-RU" sz="2000" dirty="0">
                <a:latin typeface="Times New Roman" panose="02020603050405020304" pitchFamily="18" charset="0"/>
                <a:cs typeface="Times New Roman" panose="02020603050405020304" pitchFamily="18" charset="0"/>
              </a:rPr>
            </a:br>
            <a:r>
              <a:rPr lang="ru-RU" sz="2000" b="0" i="0" dirty="0">
                <a:solidFill>
                  <a:srgbClr val="333333"/>
                </a:solidFill>
                <a:effectLst/>
                <a:latin typeface="Times New Roman" panose="02020603050405020304" pitchFamily="18" charset="0"/>
                <a:cs typeface="Times New Roman" panose="02020603050405020304" pitchFamily="18" charset="0"/>
              </a:rPr>
              <a:t>- мобилизовывать или </a:t>
            </a:r>
            <a:r>
              <a:rPr lang="ru-RU" sz="2000" b="0" i="0" dirty="0" err="1">
                <a:solidFill>
                  <a:srgbClr val="333333"/>
                </a:solidFill>
                <a:effectLst/>
                <a:latin typeface="Times New Roman" panose="02020603050405020304" pitchFamily="18" charset="0"/>
                <a:cs typeface="Times New Roman" panose="02020603050405020304" pitchFamily="18" charset="0"/>
              </a:rPr>
              <a:t>иммобилизовывать</a:t>
            </a:r>
            <a:r>
              <a:rPr lang="ru-RU" sz="2000" b="0" i="0" dirty="0">
                <a:solidFill>
                  <a:srgbClr val="333333"/>
                </a:solidFill>
                <a:effectLst/>
                <a:latin typeface="Times New Roman" panose="02020603050405020304" pitchFamily="18" charset="0"/>
                <a:cs typeface="Times New Roman" panose="02020603050405020304" pitchFamily="18" charset="0"/>
              </a:rPr>
              <a:t> макро- и микроэлементы почвы;</a:t>
            </a:r>
            <a:br>
              <a:rPr lang="ru-RU" sz="2000" dirty="0">
                <a:latin typeface="Times New Roman" panose="02020603050405020304" pitchFamily="18" charset="0"/>
                <a:cs typeface="Times New Roman" panose="02020603050405020304" pitchFamily="18" charset="0"/>
              </a:rPr>
            </a:br>
            <a:r>
              <a:rPr lang="ru-RU" sz="2000" b="0" i="0" dirty="0">
                <a:solidFill>
                  <a:srgbClr val="333333"/>
                </a:solidFill>
                <a:effectLst/>
                <a:latin typeface="Times New Roman" panose="02020603050405020304" pitchFamily="18" charset="0"/>
                <a:cs typeface="Times New Roman" panose="02020603050405020304" pitchFamily="18" charset="0"/>
              </a:rPr>
              <a:t>- вызывать антагонизм или синергизм питательных элементов и, следовательно, существенно влиять на их поглощение и метаболизм в растениях.</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1506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aznocvetnie-bokovie-shtrihi">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535</TotalTime>
  <Words>2060</Words>
  <Application>Microsoft Office PowerPoint</Application>
  <PresentationFormat>Широкоэкранный</PresentationFormat>
  <Paragraphs>154</Paragraphs>
  <Slides>17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17</vt:i4>
      </vt:variant>
    </vt:vector>
  </HeadingPairs>
  <TitlesOfParts>
    <vt:vector size="22" baseType="lpstr">
      <vt:lpstr>Arial</vt:lpstr>
      <vt:lpstr>Calibri</vt:lpstr>
      <vt:lpstr>Helvetica Neue</vt:lpstr>
      <vt:lpstr>Times New Roman</vt:lpstr>
      <vt:lpstr>raznocvetnie-bokovie-shtrihi</vt:lpstr>
      <vt:lpstr>Экологические проблемы в агрохимии при хранении и применении удобрений</vt:lpstr>
      <vt:lpstr>План лекции:</vt:lpstr>
      <vt:lpstr>Презентация PowerPoint</vt:lpstr>
      <vt:lpstr>Презентация PowerPoint</vt:lpstr>
      <vt:lpstr>Презентация PowerPoint</vt:lpstr>
      <vt:lpstr>Особенности применения удобрений на эродированных землях</vt:lpstr>
      <vt:lpstr>           Основные причины загрязнения окружающей среды удобрениями.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Экологические проблемы в агрохимии при хранении и применении удобрений</dc:title>
  <dc:creator>Anna Abdurashimova</dc:creator>
  <cp:lastModifiedBy>Anna Abdurashimova</cp:lastModifiedBy>
  <cp:revision>15</cp:revision>
  <dcterms:created xsi:type="dcterms:W3CDTF">2020-11-04T21:20:26Z</dcterms:created>
  <dcterms:modified xsi:type="dcterms:W3CDTF">2020-11-17T07:42:58Z</dcterms:modified>
</cp:coreProperties>
</file>